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5"/>
  </p:notesMasterIdLst>
  <p:sldIdLst>
    <p:sldId id="256" r:id="rId2"/>
    <p:sldId id="264" r:id="rId3"/>
    <p:sldId id="265" r:id="rId4"/>
    <p:sldId id="275" r:id="rId5"/>
    <p:sldId id="266" r:id="rId6"/>
    <p:sldId id="267" r:id="rId7"/>
    <p:sldId id="268" r:id="rId8"/>
    <p:sldId id="269" r:id="rId9"/>
    <p:sldId id="270" r:id="rId10"/>
    <p:sldId id="271" r:id="rId11"/>
    <p:sldId id="272" r:id="rId12"/>
    <p:sldId id="273" r:id="rId13"/>
    <p:sldId id="274" r:id="rId14"/>
  </p:sldIdLst>
  <p:sldSz cx="9144000" cy="6858000" type="screen4x3"/>
  <p:notesSz cx="6877050" cy="1000125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1860" autoAdjust="0"/>
  </p:normalViewPr>
  <p:slideViewPr>
    <p:cSldViewPr>
      <p:cViewPr varScale="1">
        <p:scale>
          <a:sx n="68" d="100"/>
          <a:sy n="68" d="100"/>
        </p:scale>
        <p:origin x="-1446" y="-102"/>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1884" y="1218"/>
      </p:cViewPr>
      <p:guideLst>
        <p:guide orient="horz" pos="3150"/>
        <p:guide pos="216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9738" cy="500063"/>
          </a:xfrm>
          <a:prstGeom prst="rect">
            <a:avLst/>
          </a:prstGeom>
        </p:spPr>
        <p:txBody>
          <a:bodyPr vert="horz" lIns="96442" tIns="48221" rIns="96442" bIns="48221" rtlCol="0"/>
          <a:lstStyle>
            <a:lvl1pPr algn="l" fontAlgn="auto">
              <a:spcBef>
                <a:spcPts val="0"/>
              </a:spcBef>
              <a:spcAft>
                <a:spcPts val="0"/>
              </a:spcAft>
              <a:defRPr sz="1300">
                <a:latin typeface="+mn-lt"/>
                <a:cs typeface="+mn-cs"/>
              </a:defRPr>
            </a:lvl1pPr>
          </a:lstStyle>
          <a:p>
            <a:pPr>
              <a:defRPr/>
            </a:pPr>
            <a:endParaRPr lang="fr-FR"/>
          </a:p>
        </p:txBody>
      </p:sp>
      <p:sp>
        <p:nvSpPr>
          <p:cNvPr id="3" name="Espace réservé de la date 2"/>
          <p:cNvSpPr>
            <a:spLocks noGrp="1"/>
          </p:cNvSpPr>
          <p:nvPr>
            <p:ph type="dt" idx="1"/>
          </p:nvPr>
        </p:nvSpPr>
        <p:spPr>
          <a:xfrm>
            <a:off x="3895725" y="0"/>
            <a:ext cx="2979738" cy="500063"/>
          </a:xfrm>
          <a:prstGeom prst="rect">
            <a:avLst/>
          </a:prstGeom>
        </p:spPr>
        <p:txBody>
          <a:bodyPr vert="horz" lIns="96442" tIns="48221" rIns="96442" bIns="48221" rtlCol="0"/>
          <a:lstStyle>
            <a:lvl1pPr algn="r" fontAlgn="auto">
              <a:spcBef>
                <a:spcPts val="0"/>
              </a:spcBef>
              <a:spcAft>
                <a:spcPts val="0"/>
              </a:spcAft>
              <a:defRPr sz="1300">
                <a:latin typeface="+mn-lt"/>
                <a:cs typeface="+mn-cs"/>
              </a:defRPr>
            </a:lvl1pPr>
          </a:lstStyle>
          <a:p>
            <a:pPr>
              <a:defRPr/>
            </a:pPr>
            <a:fld id="{039B5773-E700-4DC2-88EE-3AF38BAA2941}" type="datetimeFigureOut">
              <a:rPr lang="fr-FR"/>
              <a:pPr>
                <a:defRPr/>
              </a:pPr>
              <a:t>25/02/2013</a:t>
            </a:fld>
            <a:endParaRPr lang="fr-FR" dirty="0"/>
          </a:p>
        </p:txBody>
      </p:sp>
      <p:sp>
        <p:nvSpPr>
          <p:cNvPr id="4" name="Espace réservé de l'image des diapositives 3"/>
          <p:cNvSpPr>
            <a:spLocks noGrp="1" noRot="1" noChangeAspect="1"/>
          </p:cNvSpPr>
          <p:nvPr>
            <p:ph type="sldImg" idx="2"/>
          </p:nvPr>
        </p:nvSpPr>
        <p:spPr>
          <a:xfrm>
            <a:off x="939800" y="750888"/>
            <a:ext cx="4997450" cy="3749675"/>
          </a:xfrm>
          <a:prstGeom prst="rect">
            <a:avLst/>
          </a:prstGeom>
          <a:noFill/>
          <a:ln w="12700">
            <a:solidFill>
              <a:prstClr val="black"/>
            </a:solidFill>
          </a:ln>
        </p:spPr>
        <p:txBody>
          <a:bodyPr vert="horz" lIns="96442" tIns="48221" rIns="96442" bIns="48221" rtlCol="0" anchor="ctr"/>
          <a:lstStyle/>
          <a:p>
            <a:pPr lvl="0"/>
            <a:endParaRPr lang="fr-FR" noProof="0" dirty="0"/>
          </a:p>
        </p:txBody>
      </p:sp>
      <p:sp>
        <p:nvSpPr>
          <p:cNvPr id="5" name="Espace réservé des commentaires 4"/>
          <p:cNvSpPr>
            <a:spLocks noGrp="1"/>
          </p:cNvSpPr>
          <p:nvPr>
            <p:ph type="body" sz="quarter" idx="3"/>
          </p:nvPr>
        </p:nvSpPr>
        <p:spPr>
          <a:xfrm>
            <a:off x="687388" y="4751388"/>
            <a:ext cx="5502275" cy="4500562"/>
          </a:xfrm>
          <a:prstGeom prst="rect">
            <a:avLst/>
          </a:prstGeom>
        </p:spPr>
        <p:txBody>
          <a:bodyPr vert="horz" lIns="96442" tIns="48221" rIns="96442" bIns="48221"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9499600"/>
            <a:ext cx="2979738" cy="500063"/>
          </a:xfrm>
          <a:prstGeom prst="rect">
            <a:avLst/>
          </a:prstGeom>
        </p:spPr>
        <p:txBody>
          <a:bodyPr vert="horz" lIns="96442" tIns="48221" rIns="96442" bIns="48221" rtlCol="0" anchor="b"/>
          <a:lstStyle>
            <a:lvl1pPr algn="l" fontAlgn="auto">
              <a:spcBef>
                <a:spcPts val="0"/>
              </a:spcBef>
              <a:spcAft>
                <a:spcPts val="0"/>
              </a:spcAft>
              <a:defRPr sz="13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95725" y="9499600"/>
            <a:ext cx="2979738" cy="500063"/>
          </a:xfrm>
          <a:prstGeom prst="rect">
            <a:avLst/>
          </a:prstGeom>
        </p:spPr>
        <p:txBody>
          <a:bodyPr vert="horz" lIns="96442" tIns="48221" rIns="96442" bIns="48221" rtlCol="0" anchor="b"/>
          <a:lstStyle>
            <a:lvl1pPr algn="r" fontAlgn="auto">
              <a:spcBef>
                <a:spcPts val="0"/>
              </a:spcBef>
              <a:spcAft>
                <a:spcPts val="0"/>
              </a:spcAft>
              <a:defRPr sz="1300">
                <a:latin typeface="+mn-lt"/>
                <a:cs typeface="+mn-cs"/>
              </a:defRPr>
            </a:lvl1pPr>
          </a:lstStyle>
          <a:p>
            <a:pPr>
              <a:defRPr/>
            </a:pPr>
            <a:fld id="{92EE1F5C-3AD2-4162-8D56-B3582B0F710B}" type="slidenum">
              <a:rPr lang="fr-FR"/>
              <a:pPr>
                <a:defRPr/>
              </a:pPr>
              <a:t>‹N°›</a:t>
            </a:fld>
            <a:endParaRPr lang="fr-FR"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novia-sante.fr/"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fontScale="92500" lnSpcReduction="10000"/>
          </a:bodyPr>
          <a:lstStyle/>
          <a:p>
            <a:pPr defTabSz="964418" eaLnBrk="1" fontAlgn="auto" hangingPunct="1">
              <a:spcBef>
                <a:spcPts val="0"/>
              </a:spcBef>
              <a:spcAft>
                <a:spcPts val="0"/>
              </a:spcAft>
              <a:defRPr/>
            </a:pPr>
            <a:endParaRPr lang="fr-FR" dirty="0" smtClean="0"/>
          </a:p>
          <a:p>
            <a:pPr eaLnBrk="1" fontAlgn="auto" hangingPunct="1">
              <a:spcBef>
                <a:spcPts val="0"/>
              </a:spcBef>
              <a:spcAft>
                <a:spcPts val="0"/>
              </a:spcAft>
              <a:defRPr/>
            </a:pPr>
            <a:r>
              <a:rPr lang="fr-FR" sz="1700" i="1" dirty="0" smtClean="0"/>
              <a:t>Ainsi, deux conceptions du vieillissement s’affrontent en France, en Europe et dans le monde :</a:t>
            </a:r>
          </a:p>
          <a:p>
            <a:pPr eaLnBrk="1" fontAlgn="auto" hangingPunct="1">
              <a:spcBef>
                <a:spcPts val="0"/>
              </a:spcBef>
              <a:spcAft>
                <a:spcPts val="0"/>
              </a:spcAft>
              <a:defRPr/>
            </a:pPr>
            <a:endParaRPr lang="fr-FR" sz="800" i="1" dirty="0" smtClean="0"/>
          </a:p>
          <a:p>
            <a:pPr eaLnBrk="1" fontAlgn="auto" hangingPunct="1">
              <a:spcBef>
                <a:spcPts val="0"/>
              </a:spcBef>
              <a:spcAft>
                <a:spcPts val="0"/>
              </a:spcAft>
              <a:buFont typeface="Wingdings" pitchFamily="2" charset="2"/>
              <a:buChar char="§"/>
              <a:defRPr/>
            </a:pPr>
            <a:r>
              <a:rPr lang="fr-FR" sz="1700" dirty="0" smtClean="0"/>
              <a:t>  Pour le patronat et le capital, il faudrait travailler jusqu’à l’épuisement et la mort.</a:t>
            </a:r>
          </a:p>
          <a:p>
            <a:pPr eaLnBrk="1" fontAlgn="auto" hangingPunct="1">
              <a:spcBef>
                <a:spcPts val="0"/>
              </a:spcBef>
              <a:spcAft>
                <a:spcPts val="0"/>
              </a:spcAft>
              <a:defRPr/>
            </a:pPr>
            <a:endParaRPr lang="fr-FR" sz="800" dirty="0" smtClean="0"/>
          </a:p>
          <a:p>
            <a:pPr eaLnBrk="1" fontAlgn="auto" hangingPunct="1">
              <a:spcBef>
                <a:spcPts val="0"/>
              </a:spcBef>
              <a:spcAft>
                <a:spcPts val="0"/>
              </a:spcAft>
              <a:buFont typeface="Wingdings" pitchFamily="2" charset="2"/>
              <a:buChar char="§"/>
              <a:defRPr/>
            </a:pPr>
            <a:r>
              <a:rPr lang="fr-FR" sz="1700" dirty="0" smtClean="0"/>
              <a:t>  Pour les progressistes, dont la Cgt, après de longues années de travail, nous avons droit à une retraite méritée, libre et décente.</a:t>
            </a:r>
          </a:p>
          <a:p>
            <a:pPr eaLnBrk="1" fontAlgn="auto" hangingPunct="1">
              <a:spcBef>
                <a:spcPts val="0"/>
              </a:spcBef>
              <a:spcAft>
                <a:spcPts val="0"/>
              </a:spcAft>
              <a:buFont typeface="Wingdings" pitchFamily="2" charset="2"/>
              <a:buChar char="§"/>
              <a:defRPr/>
            </a:pPr>
            <a:endParaRPr lang="fr-FR" sz="1700" dirty="0" smtClean="0"/>
          </a:p>
          <a:p>
            <a:pPr eaLnBrk="1" fontAlgn="auto" hangingPunct="1">
              <a:spcBef>
                <a:spcPts val="0"/>
              </a:spcBef>
              <a:spcAft>
                <a:spcPts val="0"/>
              </a:spcAft>
              <a:defRPr/>
            </a:pPr>
            <a:r>
              <a:rPr lang="fr-FR" sz="1700" i="1" dirty="0" smtClean="0"/>
              <a:t>Deux conceptions de la société s’opposent :</a:t>
            </a:r>
          </a:p>
          <a:p>
            <a:pPr eaLnBrk="1" fontAlgn="auto" hangingPunct="1">
              <a:spcBef>
                <a:spcPts val="0"/>
              </a:spcBef>
              <a:spcAft>
                <a:spcPts val="0"/>
              </a:spcAft>
              <a:defRPr/>
            </a:pPr>
            <a:endParaRPr lang="fr-FR" sz="900" i="1" dirty="0" smtClean="0"/>
          </a:p>
          <a:p>
            <a:pPr eaLnBrk="1" fontAlgn="auto" hangingPunct="1">
              <a:spcBef>
                <a:spcPts val="0"/>
              </a:spcBef>
              <a:spcAft>
                <a:spcPts val="0"/>
              </a:spcAft>
              <a:buFont typeface="Wingdings" pitchFamily="2" charset="2"/>
              <a:buChar char="§"/>
              <a:defRPr/>
            </a:pPr>
            <a:r>
              <a:rPr lang="fr-FR" sz="1700" dirty="0" smtClean="0"/>
              <a:t> Une société où une minorité, s’enrichit au détriment du plus grand nombre, une société où tout le monde est mis en concurrence de la naissance jusqu’à la mort…</a:t>
            </a:r>
          </a:p>
          <a:p>
            <a:pPr eaLnBrk="1" fontAlgn="auto" hangingPunct="1">
              <a:spcBef>
                <a:spcPts val="0"/>
              </a:spcBef>
              <a:spcAft>
                <a:spcPts val="0"/>
              </a:spcAft>
              <a:buFont typeface="Wingdings" pitchFamily="2" charset="2"/>
              <a:buChar char="§"/>
              <a:defRPr/>
            </a:pPr>
            <a:endParaRPr lang="fr-FR" sz="900" dirty="0" smtClean="0"/>
          </a:p>
          <a:p>
            <a:pPr eaLnBrk="1" fontAlgn="auto" hangingPunct="1">
              <a:spcBef>
                <a:spcPts val="0"/>
              </a:spcBef>
              <a:spcAft>
                <a:spcPts val="0"/>
              </a:spcAft>
              <a:buFont typeface="Wingdings" pitchFamily="2" charset="2"/>
              <a:buChar char="§"/>
              <a:defRPr/>
            </a:pPr>
            <a:r>
              <a:rPr lang="fr-FR" sz="1700" dirty="0" smtClean="0"/>
              <a:t> Une société répondant aux besoins de tous, une société de tous les âges où la solidarité s’impose comme logique pour tous.</a:t>
            </a:r>
          </a:p>
          <a:p>
            <a:pPr eaLnBrk="1" fontAlgn="auto" hangingPunct="1">
              <a:spcBef>
                <a:spcPts val="0"/>
              </a:spcBef>
              <a:spcAft>
                <a:spcPts val="0"/>
              </a:spcAft>
              <a:buFont typeface="Wingdings" pitchFamily="2" charset="2"/>
              <a:buChar char="§"/>
              <a:defRPr/>
            </a:pPr>
            <a:endParaRPr lang="fr-FR" sz="1700" dirty="0" smtClean="0"/>
          </a:p>
          <a:p>
            <a:pPr eaLnBrk="1" fontAlgn="auto" hangingPunct="1">
              <a:spcBef>
                <a:spcPts val="0"/>
              </a:spcBef>
              <a:spcAft>
                <a:spcPts val="0"/>
              </a:spcAft>
              <a:defRPr/>
            </a:pPr>
            <a:r>
              <a:rPr lang="fr-FR" sz="1700" b="1" dirty="0" smtClean="0"/>
              <a:t>La retraite, nous voulons la vivre dignement !</a:t>
            </a:r>
          </a:p>
        </p:txBody>
      </p:sp>
      <p:sp>
        <p:nvSpPr>
          <p:cNvPr id="27652"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C4BC4E7-3308-461C-9A8E-0AC9A600E913}" type="slidenum">
              <a:rPr lang="fr-FR" smtClean="0"/>
              <a:pPr fontAlgn="base">
                <a:spcBef>
                  <a:spcPct val="0"/>
                </a:spcBef>
                <a:spcAft>
                  <a:spcPct val="0"/>
                </a:spcAft>
                <a:defRPr/>
              </a:pPr>
              <a:t>1</a:t>
            </a:fld>
            <a:endParaRPr lang="fr-F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92EE1F5C-3AD2-4162-8D56-B3582B0F710B}" type="slidenum">
              <a:rPr lang="fr-FR" smtClean="0"/>
              <a:pPr>
                <a:defRPr/>
              </a:pPr>
              <a:t>10</a:t>
            </a:fld>
            <a:endParaRPr lang="fr-F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92EE1F5C-3AD2-4162-8D56-B3582B0F710B}" type="slidenum">
              <a:rPr lang="fr-FR" smtClean="0"/>
              <a:pPr>
                <a:defRPr/>
              </a:pPr>
              <a:t>11</a:t>
            </a:fld>
            <a:endParaRPr lang="fr-F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92EE1F5C-3AD2-4162-8D56-B3582B0F710B}" type="slidenum">
              <a:rPr lang="fr-FR" smtClean="0"/>
              <a:pPr>
                <a:defRPr/>
              </a:pPr>
              <a:t>12</a:t>
            </a:fld>
            <a:endParaRPr lang="fr-F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92EE1F5C-3AD2-4162-8D56-B3582B0F710B}" type="slidenum">
              <a:rPr lang="fr-FR" smtClean="0"/>
              <a:pPr>
                <a:defRPr/>
              </a:pPr>
              <a:t>13</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150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dirty="0" smtClean="0"/>
              <a:t>Opposer les retraités aux actifs les jeunes aux anciens est la démarche tant des médias que des </a:t>
            </a:r>
            <a:r>
              <a:rPr lang="fr-FR" dirty="0" smtClean="0"/>
              <a:t>politiques.</a:t>
            </a:r>
          </a:p>
          <a:p>
            <a:pPr eaLnBrk="1" hangingPunct="1">
              <a:spcBef>
                <a:spcPct val="0"/>
              </a:spcBef>
            </a:pPr>
            <a:endParaRPr lang="fr-FR" dirty="0" smtClean="0"/>
          </a:p>
          <a:p>
            <a:r>
              <a:rPr lang="fr-FR" dirty="0" smtClean="0"/>
              <a:t>La retraite représente </a:t>
            </a:r>
            <a:r>
              <a:rPr lang="fr-FR" dirty="0" smtClean="0"/>
              <a:t>un progrès </a:t>
            </a:r>
            <a:r>
              <a:rPr lang="fr-FR" dirty="0" smtClean="0"/>
              <a:t>social au même </a:t>
            </a:r>
            <a:r>
              <a:rPr lang="fr-FR" dirty="0" smtClean="0"/>
              <a:t>titre que </a:t>
            </a:r>
            <a:r>
              <a:rPr lang="fr-FR" dirty="0" smtClean="0"/>
              <a:t>la réduction du temps </a:t>
            </a:r>
            <a:r>
              <a:rPr lang="fr-FR" dirty="0" smtClean="0"/>
              <a:t>de travail </a:t>
            </a:r>
            <a:r>
              <a:rPr lang="fr-FR" dirty="0" smtClean="0"/>
              <a:t>et les congés payés. </a:t>
            </a:r>
            <a:r>
              <a:rPr lang="fr-FR" dirty="0" smtClean="0"/>
              <a:t>La diminution </a:t>
            </a:r>
            <a:r>
              <a:rPr lang="fr-FR" dirty="0" smtClean="0"/>
              <a:t>du temps </a:t>
            </a:r>
            <a:r>
              <a:rPr lang="fr-FR" dirty="0" smtClean="0"/>
              <a:t>passé au </a:t>
            </a:r>
            <a:r>
              <a:rPr lang="fr-FR" dirty="0" smtClean="0"/>
              <a:t>travail est à la fois </a:t>
            </a:r>
            <a:r>
              <a:rPr lang="fr-FR" dirty="0" smtClean="0"/>
              <a:t>un progrès </a:t>
            </a:r>
            <a:r>
              <a:rPr lang="fr-FR" dirty="0" smtClean="0"/>
              <a:t>de civilisation et </a:t>
            </a:r>
            <a:r>
              <a:rPr lang="fr-FR" dirty="0" smtClean="0"/>
              <a:t>une nécessité </a:t>
            </a:r>
            <a:r>
              <a:rPr lang="fr-FR" dirty="0" smtClean="0"/>
              <a:t>économique</a:t>
            </a:r>
            <a:r>
              <a:rPr lang="fr-FR" dirty="0" smtClean="0"/>
              <a:t>.</a:t>
            </a:r>
          </a:p>
          <a:p>
            <a:endParaRPr lang="fr-FR" dirty="0" smtClean="0"/>
          </a:p>
          <a:p>
            <a:endParaRPr lang="fr-FR" dirty="0" smtClean="0"/>
          </a:p>
        </p:txBody>
      </p:sp>
      <p:sp>
        <p:nvSpPr>
          <p:cNvPr id="35844"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D8CBE78-CBB1-49C3-9127-9D4453C4387E}" type="slidenum">
              <a:rPr lang="fr-FR" smtClean="0"/>
              <a:pPr fontAlgn="base">
                <a:spcBef>
                  <a:spcPct val="0"/>
                </a:spcBef>
                <a:spcAft>
                  <a:spcPct val="0"/>
                </a:spcAft>
                <a:defRPr/>
              </a:pPr>
              <a:t>2</a:t>
            </a:fld>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a:xfrm>
            <a:off x="333375" y="4686300"/>
            <a:ext cx="6210300" cy="4724400"/>
          </a:xfrm>
        </p:spPr>
        <p:txBody>
          <a:bodyPr>
            <a:normAutofit fontScale="92500" lnSpcReduction="20000"/>
          </a:bodyPr>
          <a:lstStyle/>
          <a:p>
            <a:pPr eaLnBrk="1" fontAlgn="auto" hangingPunct="1">
              <a:spcBef>
                <a:spcPts val="0"/>
              </a:spcBef>
              <a:spcAft>
                <a:spcPts val="0"/>
              </a:spcAft>
              <a:defRPr/>
            </a:pPr>
            <a:r>
              <a:rPr lang="fr-FR" sz="1300" dirty="0" smtClean="0"/>
              <a:t>La moyenne des pensions nettes n’est que de 68% de la moyenne des salaires nets, ce qui est loin des 75% minimum que revendique la CGT. </a:t>
            </a:r>
          </a:p>
          <a:p>
            <a:pPr eaLnBrk="1" fontAlgn="auto" hangingPunct="1">
              <a:spcBef>
                <a:spcPts val="0"/>
              </a:spcBef>
              <a:spcAft>
                <a:spcPts val="0"/>
              </a:spcAft>
              <a:defRPr/>
            </a:pPr>
            <a:endParaRPr lang="fr-FR" sz="500" dirty="0" smtClean="0"/>
          </a:p>
          <a:p>
            <a:pPr eaLnBrk="1" fontAlgn="auto" hangingPunct="1">
              <a:spcBef>
                <a:spcPts val="0"/>
              </a:spcBef>
              <a:spcAft>
                <a:spcPts val="0"/>
              </a:spcAft>
              <a:defRPr/>
            </a:pPr>
            <a:r>
              <a:rPr lang="fr-FR" sz="1300" dirty="0" smtClean="0"/>
              <a:t>La retraite médiane se situe autour de 1 100 € par mois, ce qui veut dire que 50 % des retraités perçoivent moins, et 50 % plus que ces 1 100 €.</a:t>
            </a:r>
          </a:p>
          <a:p>
            <a:pPr eaLnBrk="1" fontAlgn="auto" hangingPunct="1">
              <a:spcBef>
                <a:spcPts val="0"/>
              </a:spcBef>
              <a:spcAft>
                <a:spcPts val="0"/>
              </a:spcAft>
              <a:defRPr/>
            </a:pPr>
            <a:r>
              <a:rPr lang="fr-FR" dirty="0" smtClean="0"/>
              <a:t>*Article du monde du 28 aout 2012</a:t>
            </a:r>
          </a:p>
          <a:p>
            <a:pPr eaLnBrk="1" fontAlgn="auto" hangingPunct="1">
              <a:spcBef>
                <a:spcPts val="0"/>
              </a:spcBef>
              <a:spcAft>
                <a:spcPts val="0"/>
              </a:spcAft>
              <a:buFont typeface="Arial" charset="0"/>
              <a:buChar char="•"/>
              <a:defRPr/>
            </a:pPr>
            <a:endParaRPr lang="fr-FR" sz="900" dirty="0" smtClean="0"/>
          </a:p>
          <a:p>
            <a:pPr algn="just" eaLnBrk="1" fontAlgn="auto" hangingPunct="1">
              <a:spcBef>
                <a:spcPts val="0"/>
              </a:spcBef>
              <a:spcAft>
                <a:spcPts val="0"/>
              </a:spcAft>
              <a:defRPr/>
            </a:pPr>
            <a:r>
              <a:rPr lang="fr-FR" sz="1300" dirty="0" smtClean="0"/>
              <a:t>Les CCAS (Centre communaux d’action sociale) tirent la sonnette d’alarme : Plus de 60 % d’entre eux voient augmenter les demandes d’aide de personnes âgées.</a:t>
            </a:r>
          </a:p>
          <a:p>
            <a:pPr algn="just" eaLnBrk="1" fontAlgn="auto" hangingPunct="1">
              <a:spcBef>
                <a:spcPts val="0"/>
              </a:spcBef>
              <a:spcAft>
                <a:spcPts val="0"/>
              </a:spcAft>
              <a:defRPr/>
            </a:pPr>
            <a:r>
              <a:rPr lang="fr-FR" sz="1300" dirty="0" smtClean="0"/>
              <a:t>Plus de 10 % des retraités ont recours aux organisations caritatives pour se nourrir : Restos du cœur , Secours populaire, Secours catholique… et ce nombre ne cesse de grandir.</a:t>
            </a:r>
          </a:p>
          <a:p>
            <a:pPr algn="just" eaLnBrk="1" fontAlgn="auto" hangingPunct="1">
              <a:spcBef>
                <a:spcPts val="0"/>
              </a:spcBef>
              <a:spcAft>
                <a:spcPts val="0"/>
              </a:spcAft>
              <a:defRPr/>
            </a:pPr>
            <a:r>
              <a:rPr lang="fr-FR" dirty="0" smtClean="0"/>
              <a:t>Certes, les retraités sont majoritairement propriétaires de leurs logements… mais ils ne parviennent que difficilement à les entretenir, à assumer les charges. De plus, les impôts fonciers augmentent chaque année.</a:t>
            </a:r>
          </a:p>
          <a:p>
            <a:pPr algn="just" eaLnBrk="1" fontAlgn="auto" hangingPunct="1">
              <a:spcBef>
                <a:spcPts val="0"/>
              </a:spcBef>
              <a:spcAft>
                <a:spcPts val="0"/>
              </a:spcAft>
              <a:defRPr/>
            </a:pPr>
            <a:r>
              <a:rPr lang="fr-FR" dirty="0" smtClean="0"/>
              <a:t>Les chiffres officiels globalisés des revenus des 15 millions de retraités ne reflètent en aucun cas la réalité, car ils englobent une valorisation du patrimoine immobilier, qui lui est réparti de façon très inégalitaire. Certes 65 % des retraités sont propriétaires de leur habitation, pour beaucoup après des dizaines d’années de sacrifices. Ce bien immobilier ne doit pas être considéré comme une ressource, car il est utilisé et non pas loué. De plus la vente de ce bien est souvent la seule ressource leurs permettant d’accéder à une maison de retraite, sans mettre leurs enfants à contribution.</a:t>
            </a:r>
          </a:p>
          <a:p>
            <a:pPr eaLnBrk="1" fontAlgn="auto" hangingPunct="1">
              <a:spcBef>
                <a:spcPts val="0"/>
              </a:spcBef>
              <a:spcAft>
                <a:spcPts val="0"/>
              </a:spcAft>
              <a:defRPr/>
            </a:pPr>
            <a:r>
              <a:rPr lang="fr-FR" dirty="0" smtClean="0"/>
              <a:t>Les femmes retraitées subissent encore plus les mesures d’austérité.</a:t>
            </a:r>
          </a:p>
          <a:p>
            <a:pPr eaLnBrk="1" fontAlgn="auto" hangingPunct="1">
              <a:spcBef>
                <a:spcPts val="0"/>
              </a:spcBef>
              <a:spcAft>
                <a:spcPts val="0"/>
              </a:spcAft>
              <a:defRPr/>
            </a:pPr>
            <a:endParaRPr lang="fr-FR" sz="900" dirty="0" smtClean="0">
              <a:effectLst>
                <a:outerShdw blurRad="38100" dist="38100" dir="2700000" algn="tl">
                  <a:srgbClr val="000000">
                    <a:alpha val="43137"/>
                  </a:srgbClr>
                </a:outerShdw>
              </a:effectLst>
            </a:endParaRPr>
          </a:p>
          <a:p>
            <a:pPr eaLnBrk="1" fontAlgn="auto" hangingPunct="1">
              <a:spcBef>
                <a:spcPts val="0"/>
              </a:spcBef>
              <a:spcAft>
                <a:spcPts val="0"/>
              </a:spcAft>
              <a:defRPr/>
            </a:pPr>
            <a:r>
              <a:rPr lang="fr-FR" dirty="0" smtClean="0"/>
              <a:t>Les pensions des femmes sont en moyenne de 38 % inférieures à celles des hommes. En 2010, la retraite moyenne des hommes était de 1 552 € mensuels et seulement de 899 € pour les femmes. 36 % des femmes retraitées perçoivent 700 € mensuels et 64 % touchent moins de 900 €.</a:t>
            </a:r>
          </a:p>
          <a:p>
            <a:pPr eaLnBrk="1" fontAlgn="auto" hangingPunct="1">
              <a:spcBef>
                <a:spcPts val="0"/>
              </a:spcBef>
              <a:spcAft>
                <a:spcPts val="0"/>
              </a:spcAft>
              <a:defRPr/>
            </a:pPr>
            <a:r>
              <a:rPr lang="fr-FR" dirty="0" smtClean="0"/>
              <a:t>Cette différence s’explique :</a:t>
            </a:r>
          </a:p>
          <a:p>
            <a:pPr eaLnBrk="1" fontAlgn="auto" hangingPunct="1">
              <a:spcBef>
                <a:spcPts val="0"/>
              </a:spcBef>
              <a:spcAft>
                <a:spcPts val="0"/>
              </a:spcAft>
              <a:defRPr/>
            </a:pPr>
            <a:r>
              <a:rPr lang="fr-FR" dirty="0" smtClean="0"/>
              <a:t>- Par les différences de salaires entre les hommes et les femmes de 20 à 30 %.</a:t>
            </a:r>
          </a:p>
          <a:p>
            <a:pPr eaLnBrk="1" fontAlgn="auto" hangingPunct="1">
              <a:spcBef>
                <a:spcPts val="0"/>
              </a:spcBef>
              <a:spcAft>
                <a:spcPts val="0"/>
              </a:spcAft>
              <a:defRPr/>
            </a:pPr>
            <a:r>
              <a:rPr lang="fr-FR" dirty="0" smtClean="0"/>
              <a:t>- Par un nombre d’années de cotisation moins important, notamment en raison des périodes de maternité et d’inactivité engendrées, elles ont souvent des carrières discontinues.</a:t>
            </a:r>
          </a:p>
          <a:p>
            <a:pPr eaLnBrk="1" fontAlgn="auto" hangingPunct="1">
              <a:spcBef>
                <a:spcPts val="0"/>
              </a:spcBef>
              <a:spcAft>
                <a:spcPts val="0"/>
              </a:spcAft>
              <a:buFontTx/>
              <a:buChar char="-"/>
              <a:defRPr/>
            </a:pPr>
            <a:r>
              <a:rPr lang="fr-FR" dirty="0" smtClean="0"/>
              <a:t>Parce qu’elles sont nettement plus nombreuses en temps partiel que les hommes, au chômage ou dans des emplois précaires.</a:t>
            </a:r>
          </a:p>
          <a:p>
            <a:pPr eaLnBrk="1" fontAlgn="auto" hangingPunct="1">
              <a:spcBef>
                <a:spcPts val="0"/>
              </a:spcBef>
              <a:spcAft>
                <a:spcPts val="0"/>
              </a:spcAft>
              <a:buFontTx/>
              <a:buChar char="-"/>
              <a:defRPr/>
            </a:pPr>
            <a:endParaRPr lang="fr-FR" sz="900" dirty="0" smtClean="0"/>
          </a:p>
          <a:p>
            <a:pPr eaLnBrk="1" fontAlgn="auto" hangingPunct="1">
              <a:spcBef>
                <a:spcPts val="0"/>
              </a:spcBef>
              <a:spcAft>
                <a:spcPts val="0"/>
              </a:spcAft>
              <a:defRPr/>
            </a:pPr>
            <a:r>
              <a:rPr lang="fr-FR" dirty="0" smtClean="0"/>
              <a:t>Le système de calcul des retraites pénalise également les femmes, notamment les dernières réformes qui</a:t>
            </a:r>
          </a:p>
          <a:p>
            <a:pPr eaLnBrk="1" fontAlgn="auto" hangingPunct="1">
              <a:spcBef>
                <a:spcPts val="0"/>
              </a:spcBef>
              <a:spcAft>
                <a:spcPts val="0"/>
              </a:spcAft>
              <a:defRPr/>
            </a:pPr>
            <a:r>
              <a:rPr lang="fr-FR" dirty="0" smtClean="0"/>
              <a:t>reculent l’âge de départ sans décote et suppriment une année par enfant pour les femmes ayant travaillé dans la Fonction publique.</a:t>
            </a:r>
            <a:endParaRPr lang="fr-FR" dirty="0"/>
          </a:p>
        </p:txBody>
      </p:sp>
      <p:sp>
        <p:nvSpPr>
          <p:cNvPr id="36868"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E104CA9-57FC-4C29-9FDB-B8ADD6C65961}" type="slidenum">
              <a:rPr lang="fr-FR" smtClean="0"/>
              <a:pPr fontAlgn="base">
                <a:spcBef>
                  <a:spcPct val="0"/>
                </a:spcBef>
                <a:spcAft>
                  <a:spcPct val="0"/>
                </a:spcAft>
                <a:defRPr/>
              </a:pPr>
              <a:t>3</a:t>
            </a:fld>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355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dirty="0" smtClean="0"/>
              <a:t>Ces courbes montrent que les pensions de retraite suivent difficilement l’évolution des prix et que leur pouvoir </a:t>
            </a:r>
            <a:r>
              <a:rPr lang="fr-FR" dirty="0" smtClean="0"/>
              <a:t>d’achat </a:t>
            </a:r>
            <a:r>
              <a:rPr lang="fr-FR" dirty="0" smtClean="0"/>
              <a:t>décroche à chaque augmentation de la CSG ou autre prélèvement sur les retraites.</a:t>
            </a:r>
          </a:p>
          <a:p>
            <a:pPr eaLnBrk="1" hangingPunct="1">
              <a:spcBef>
                <a:spcPct val="0"/>
              </a:spcBef>
            </a:pPr>
            <a:r>
              <a:rPr lang="fr-FR" dirty="0" smtClean="0"/>
              <a:t>Les pensions sont loin d’évoluer comme l’ensemble des salaires. C’est depuis 1983 qu’elles ne sont plus indexées sur les salaires.</a:t>
            </a:r>
          </a:p>
          <a:p>
            <a:pPr eaLnBrk="1" hangingPunct="1">
              <a:spcBef>
                <a:spcPct val="0"/>
              </a:spcBef>
            </a:pPr>
            <a:endParaRPr lang="fr-FR" b="1" dirty="0" smtClean="0"/>
          </a:p>
          <a:p>
            <a:pPr eaLnBrk="1" hangingPunct="1">
              <a:spcBef>
                <a:spcPct val="0"/>
              </a:spcBef>
            </a:pPr>
            <a:endParaRPr lang="fr-FR" b="1" dirty="0" smtClean="0"/>
          </a:p>
          <a:p>
            <a:pPr eaLnBrk="1" hangingPunct="1">
              <a:spcBef>
                <a:spcPct val="0"/>
              </a:spcBef>
            </a:pPr>
            <a:r>
              <a:rPr lang="fr-FR" dirty="0" smtClean="0"/>
              <a:t>*Informations   de la commission des ressources retraités du CODERPA du </a:t>
            </a:r>
            <a:r>
              <a:rPr lang="fr-FR" dirty="0" smtClean="0"/>
              <a:t>Var</a:t>
            </a:r>
            <a:endParaRPr lang="fr-FR" dirty="0" smtClean="0"/>
          </a:p>
          <a:p>
            <a:pPr eaLnBrk="1" hangingPunct="1">
              <a:spcBef>
                <a:spcPct val="0"/>
              </a:spcBef>
            </a:pPr>
            <a:endParaRPr lang="fr-FR" dirty="0" smtClean="0"/>
          </a:p>
          <a:p>
            <a:pPr eaLnBrk="1" hangingPunct="1">
              <a:spcBef>
                <a:spcPct val="0"/>
              </a:spcBef>
            </a:pPr>
            <a:r>
              <a:rPr lang="fr-FR" b="1" dirty="0" smtClean="0"/>
              <a:t>Nous estimons donc nécessaire que les autorités compétentes prennent conscience de ces chiffres et de ces tendances pour travailler à des solutions qui soient susceptibles d’enrayer ces dégradations continues du pouvoir d’achat des retraités</a:t>
            </a:r>
          </a:p>
          <a:p>
            <a:pPr eaLnBrk="1" hangingPunct="1">
              <a:spcBef>
                <a:spcPct val="0"/>
              </a:spcBef>
            </a:pPr>
            <a:endParaRPr lang="fr-FR" dirty="0" smtClean="0"/>
          </a:p>
        </p:txBody>
      </p:sp>
      <p:sp>
        <p:nvSpPr>
          <p:cNvPr id="37892"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8140D8D-2BAA-41B7-BE27-FDDDB541F4E8}" type="slidenum">
              <a:rPr lang="fr-FR" smtClean="0"/>
              <a:pPr fontAlgn="base">
                <a:spcBef>
                  <a:spcPct val="0"/>
                </a:spcBef>
                <a:spcAft>
                  <a:spcPct val="0"/>
                </a:spcAft>
                <a:defRPr/>
              </a:pPr>
              <a:t>4</a:t>
            </a:fld>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4579" name="Espace réservé des commentaires 2"/>
          <p:cNvSpPr>
            <a:spLocks noGrp="1"/>
          </p:cNvSpPr>
          <p:nvPr>
            <p:ph type="body" idx="1"/>
          </p:nvPr>
        </p:nvSpPr>
        <p:spPr bwMode="auto">
          <a:xfrm>
            <a:off x="188913" y="4751388"/>
            <a:ext cx="6354762" cy="4738687"/>
          </a:xfrm>
          <a:noFill/>
        </p:spPr>
        <p:txBody>
          <a:bodyPr wrap="square" numCol="1" anchor="t" anchorCtr="0" compatLnSpc="1">
            <a:prstTxWarp prst="textNoShape">
              <a:avLst/>
            </a:prstTxWarp>
          </a:bodyPr>
          <a:lstStyle/>
          <a:p>
            <a:pPr eaLnBrk="1" hangingPunct="1">
              <a:spcBef>
                <a:spcPct val="0"/>
              </a:spcBef>
            </a:pPr>
            <a:r>
              <a:rPr lang="fr-FR" smtClean="0"/>
              <a:t>Le minimum contributif s’applique si vous remplissez les conditions de durée de cotisations prévues,(le nombre d’années pour un taux plein) le montant de votre pension ne peut être inférieur à un montant minimum, appelé minimum contributif.</a:t>
            </a:r>
          </a:p>
          <a:p>
            <a:pPr eaLnBrk="1" hangingPunct="1">
              <a:spcBef>
                <a:spcPct val="0"/>
              </a:spcBef>
              <a:buFontTx/>
              <a:buChar char="•"/>
            </a:pPr>
            <a:endParaRPr lang="fr-FR" smtClean="0"/>
          </a:p>
          <a:p>
            <a:pPr eaLnBrk="1" hangingPunct="1">
              <a:spcBef>
                <a:spcPct val="0"/>
              </a:spcBef>
            </a:pPr>
            <a:endParaRPr lang="fr-FR" smtClean="0"/>
          </a:p>
        </p:txBody>
      </p:sp>
      <p:sp>
        <p:nvSpPr>
          <p:cNvPr id="38916"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CBC21C-8916-4B7F-86EA-6BCBF845103C}" type="slidenum">
              <a:rPr lang="fr-FR" smtClean="0"/>
              <a:pPr fontAlgn="base">
                <a:spcBef>
                  <a:spcPct val="0"/>
                </a:spcBef>
                <a:spcAft>
                  <a:spcPct val="0"/>
                </a:spcAft>
                <a:defRPr/>
              </a:pPr>
              <a:t>5</a:t>
            </a:fld>
            <a:endParaRPr 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5603" name="Espace réservé des commentaires 2"/>
          <p:cNvSpPr>
            <a:spLocks noGrp="1"/>
          </p:cNvSpPr>
          <p:nvPr>
            <p:ph type="body" idx="1"/>
          </p:nvPr>
        </p:nvSpPr>
        <p:spPr bwMode="auto">
          <a:noFill/>
        </p:spPr>
        <p:txBody>
          <a:bodyPr wrap="square" numCol="1" anchor="t" anchorCtr="0" compatLnSpc="1">
            <a:prstTxWarp prst="textNoShape">
              <a:avLst/>
            </a:prstTxWarp>
            <a:normAutofit lnSpcReduction="10000"/>
          </a:bodyPr>
          <a:lstStyle/>
          <a:p>
            <a:pPr eaLnBrk="1" hangingPunct="1">
              <a:spcBef>
                <a:spcPct val="0"/>
              </a:spcBef>
            </a:pPr>
            <a:r>
              <a:rPr lang="fr-FR" sz="1500" smtClean="0"/>
              <a:t>Gel du barème instauré sous Sarkozy et maintenu en 2012 par Hollande qui aura pour effet l’imposition de 200.000 contribuables supplémentaires cette année dont une part importante de retraités. C‘es nouveaux contribuables se voient attribuer une double peine  puisqu’ils perdent le bénéfice de diverses exonérations fiscales ou sociales  (CSG,  CRDS, taxe d’habitation, etc.)</a:t>
            </a:r>
          </a:p>
          <a:p>
            <a:pPr eaLnBrk="1" hangingPunct="1">
              <a:spcBef>
                <a:spcPct val="0"/>
              </a:spcBef>
            </a:pPr>
            <a:endParaRPr lang="fr-FR" sz="1500" smtClean="0"/>
          </a:p>
          <a:p>
            <a:pPr eaLnBrk="1" hangingPunct="1">
              <a:spcBef>
                <a:spcPct val="0"/>
              </a:spcBef>
            </a:pPr>
            <a:r>
              <a:rPr lang="fr-FR" sz="1500" smtClean="0"/>
              <a:t>Les retraités, qui ne cessent de perdre du pouvoir d’achat, sont mis à contribution alors que les plus riches restent largement exemptés. Et pendant ce temps, les factures s’envolent : électricité, gaz (+ 60 % depuis 2005), loyer, essence et assurance automobiles, eau, nourriture… tout augmente, sauf les pensions.</a:t>
            </a:r>
          </a:p>
          <a:p>
            <a:pPr eaLnBrk="1" hangingPunct="1">
              <a:spcBef>
                <a:spcPct val="0"/>
              </a:spcBef>
            </a:pPr>
            <a:endParaRPr lang="fr-FR" sz="1500" smtClean="0"/>
          </a:p>
          <a:p>
            <a:pPr eaLnBrk="1" hangingPunct="1">
              <a:spcBef>
                <a:spcPct val="0"/>
              </a:spcBef>
            </a:pPr>
            <a:r>
              <a:rPr lang="fr-FR" sz="1500" smtClean="0"/>
              <a:t>Plus les entreprises versent des dividendes aux actionnaires au détriment des salaires et des cotisations de retraite, moins les entreprises investissent, quitte à réduire l'emploi et les cotisations de retraite qui vont avec.</a:t>
            </a:r>
          </a:p>
          <a:p>
            <a:pPr eaLnBrk="1" hangingPunct="1">
              <a:spcBef>
                <a:spcPct val="0"/>
              </a:spcBef>
            </a:pPr>
            <a:endParaRPr lang="fr-FR" sz="1500" smtClean="0"/>
          </a:p>
          <a:p>
            <a:pPr eaLnBrk="1" hangingPunct="1">
              <a:spcBef>
                <a:spcPct val="0"/>
              </a:spcBef>
            </a:pPr>
            <a:r>
              <a:rPr lang="fr-FR" sz="1500" smtClean="0"/>
              <a:t>C’est dans ce contexte que le Gouvernement Ayrault met en place au 1</a:t>
            </a:r>
            <a:r>
              <a:rPr lang="fr-FR" sz="1500" baseline="30000" smtClean="0"/>
              <a:t>er</a:t>
            </a:r>
            <a:r>
              <a:rPr lang="fr-FR" sz="1500" smtClean="0"/>
              <a:t> avril 2013 la nouvelle contribution de 0,3% sur les retraites.</a:t>
            </a:r>
          </a:p>
          <a:p>
            <a:pPr eaLnBrk="1" hangingPunct="1">
              <a:spcBef>
                <a:spcPct val="0"/>
              </a:spcBef>
            </a:pPr>
            <a:endParaRPr lang="fr-FR" smtClean="0"/>
          </a:p>
        </p:txBody>
      </p:sp>
      <p:sp>
        <p:nvSpPr>
          <p:cNvPr id="39940"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3717127-CE04-4FB2-BA33-3F6E3C723067}" type="slidenum">
              <a:rPr lang="fr-FR" smtClean="0"/>
              <a:pPr fontAlgn="base">
                <a:spcBef>
                  <a:spcPct val="0"/>
                </a:spcBef>
                <a:spcAft>
                  <a:spcPct val="0"/>
                </a:spcAft>
                <a:defRPr/>
              </a:pPr>
              <a:t>6</a:t>
            </a:fld>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a:xfrm>
            <a:off x="188913" y="4527550"/>
            <a:ext cx="6499225" cy="5040313"/>
          </a:xfrm>
        </p:spPr>
        <p:txBody>
          <a:bodyPr>
            <a:normAutofit fontScale="92500"/>
          </a:bodyPr>
          <a:lstStyle/>
          <a:p>
            <a:pPr eaLnBrk="1" fontAlgn="auto" hangingPunct="1">
              <a:spcBef>
                <a:spcPts val="0"/>
              </a:spcBef>
              <a:spcAft>
                <a:spcPts val="0"/>
              </a:spcAft>
              <a:defRPr/>
            </a:pPr>
            <a:r>
              <a:rPr lang="fr-FR" u="sng" dirty="0" smtClean="0"/>
              <a:t>Le </a:t>
            </a:r>
            <a:r>
              <a:rPr lang="fr-FR" b="1" u="sng" dirty="0" smtClean="0"/>
              <a:t>ticket modérateur</a:t>
            </a:r>
            <a:r>
              <a:rPr lang="fr-FR" u="sng" dirty="0" smtClean="0"/>
              <a:t> </a:t>
            </a:r>
            <a:r>
              <a:rPr lang="fr-FR" dirty="0" smtClean="0"/>
              <a:t>est une partie de la dépense de soins qui n´est pas remboursée par l’Assurance maladie, donc laissée à la charge de l´assuré. </a:t>
            </a:r>
          </a:p>
          <a:p>
            <a:pPr eaLnBrk="1" fontAlgn="auto" hangingPunct="1">
              <a:spcBef>
                <a:spcPts val="0"/>
              </a:spcBef>
              <a:spcAft>
                <a:spcPts val="0"/>
              </a:spcAft>
              <a:defRPr/>
            </a:pPr>
            <a:r>
              <a:rPr lang="fr-FR" sz="1300" dirty="0" smtClean="0"/>
              <a:t>Exemple Si vous consultez votre médecin traitant généraliste, votre assurance maladie prend en charge vos frais à 70 % sur le tarif de base du remboursement de la Sécurité sociale soit 23 euros. Si on applique le coefficient de la prise en charge, la Sécurité sociale ne prendra donc que 16,10 euros en charge. Le montant du </a:t>
            </a:r>
            <a:r>
              <a:rPr lang="fr-FR" sz="1300" b="1" dirty="0" smtClean="0"/>
              <a:t>ticket modérateur</a:t>
            </a:r>
            <a:r>
              <a:rPr lang="fr-FR" sz="1300" dirty="0" smtClean="0"/>
              <a:t> demeurant à votre charge est de 6,90 euros (23 euros - 16,1 euros = 6,90 euros).</a:t>
            </a:r>
          </a:p>
          <a:p>
            <a:pPr eaLnBrk="1" fontAlgn="auto" hangingPunct="1">
              <a:spcBef>
                <a:spcPts val="0"/>
              </a:spcBef>
              <a:spcAft>
                <a:spcPts val="0"/>
              </a:spcAft>
              <a:defRPr/>
            </a:pPr>
            <a:r>
              <a:rPr lang="fr-FR" sz="1300" dirty="0" smtClean="0"/>
              <a:t>Si vous souscrivez une </a:t>
            </a:r>
            <a:r>
              <a:rPr lang="fr-FR" sz="1300" u="sng" dirty="0" smtClean="0">
                <a:hlinkClick r:id="rId3"/>
              </a:rPr>
              <a:t>mutuelle</a:t>
            </a:r>
            <a:r>
              <a:rPr lang="fr-FR" sz="1300" dirty="0" smtClean="0"/>
              <a:t> ou complémentaire santé, elle peut prendre en charge tout ou partie de votre </a:t>
            </a:r>
            <a:r>
              <a:rPr lang="fr-FR" sz="1300" b="1" dirty="0" smtClean="0"/>
              <a:t>ticket modérateur</a:t>
            </a:r>
            <a:r>
              <a:rPr lang="fr-FR" sz="1300" dirty="0" smtClean="0"/>
              <a:t>. Le problème aujourd’hui est que de nombreux retraités et salariés ne prennent plus de mutuelle faute de l’augmentation régulière des mutuelles et faute de moyen.</a:t>
            </a:r>
          </a:p>
          <a:p>
            <a:pPr eaLnBrk="1" fontAlgn="auto" hangingPunct="1">
              <a:spcBef>
                <a:spcPts val="0"/>
              </a:spcBef>
              <a:spcAft>
                <a:spcPts val="0"/>
              </a:spcAft>
              <a:defRPr/>
            </a:pPr>
            <a:r>
              <a:rPr lang="fr-FR" b="1" u="sng" dirty="0" smtClean="0"/>
              <a:t>Le forfait hospitalier </a:t>
            </a:r>
            <a:r>
              <a:rPr lang="fr-FR" dirty="0" smtClean="0"/>
              <a:t>représente la participation financière du patient aux frais d'hébergement et d'entretien entraînés par son hospitalisation.</a:t>
            </a:r>
            <a:br>
              <a:rPr lang="fr-FR" dirty="0" smtClean="0"/>
            </a:br>
            <a:r>
              <a:rPr lang="fr-FR" dirty="0" smtClean="0"/>
              <a:t>Il est dû pour tout séjour supérieur à 24 heures dans un établissement hospitalier public ou privé, y compris le jour de sortie.</a:t>
            </a:r>
          </a:p>
          <a:p>
            <a:pPr eaLnBrk="1" fontAlgn="auto" hangingPunct="1">
              <a:spcBef>
                <a:spcPts val="0"/>
              </a:spcBef>
              <a:spcAft>
                <a:spcPts val="0"/>
              </a:spcAft>
              <a:defRPr/>
            </a:pPr>
            <a:r>
              <a:rPr lang="fr-FR" b="1" dirty="0" smtClean="0"/>
              <a:t>Montant du forfait hospitalier</a:t>
            </a:r>
          </a:p>
          <a:p>
            <a:pPr eaLnBrk="1" fontAlgn="auto" hangingPunct="1">
              <a:spcBef>
                <a:spcPts val="0"/>
              </a:spcBef>
              <a:spcAft>
                <a:spcPts val="0"/>
              </a:spcAft>
              <a:defRPr/>
            </a:pPr>
            <a:r>
              <a:rPr lang="fr-FR" dirty="0" smtClean="0"/>
              <a:t>Le montant du forfait hospitalier est fixé par arrêté ministériel. Depuis le 1</a:t>
            </a:r>
            <a:r>
              <a:rPr lang="fr-FR" baseline="30000" dirty="0" smtClean="0"/>
              <a:t>er</a:t>
            </a:r>
            <a:r>
              <a:rPr lang="fr-FR" dirty="0" smtClean="0"/>
              <a:t> janvier 2010, il est de :</a:t>
            </a:r>
          </a:p>
          <a:p>
            <a:pPr eaLnBrk="1" fontAlgn="auto" hangingPunct="1">
              <a:spcBef>
                <a:spcPts val="0"/>
              </a:spcBef>
              <a:spcAft>
                <a:spcPts val="0"/>
              </a:spcAft>
              <a:defRPr/>
            </a:pPr>
            <a:r>
              <a:rPr lang="fr-FR" b="1" dirty="0" smtClean="0"/>
              <a:t>18 euros </a:t>
            </a:r>
            <a:r>
              <a:rPr lang="fr-FR" dirty="0" smtClean="0"/>
              <a:t>par jour en hôpital ou en clinique ;</a:t>
            </a:r>
          </a:p>
          <a:p>
            <a:pPr eaLnBrk="1" fontAlgn="auto" hangingPunct="1">
              <a:spcBef>
                <a:spcPts val="0"/>
              </a:spcBef>
              <a:spcAft>
                <a:spcPts val="0"/>
              </a:spcAft>
              <a:defRPr/>
            </a:pPr>
            <a:r>
              <a:rPr lang="fr-FR" b="1" dirty="0" smtClean="0"/>
              <a:t>13,50 euros </a:t>
            </a:r>
            <a:r>
              <a:rPr lang="fr-FR" dirty="0" smtClean="0"/>
              <a:t>par jour dans le service psychiatrique d'un établissement de santé.</a:t>
            </a:r>
          </a:p>
          <a:p>
            <a:pPr eaLnBrk="1" fontAlgn="auto" hangingPunct="1">
              <a:spcBef>
                <a:spcPts val="0"/>
              </a:spcBef>
              <a:spcAft>
                <a:spcPts val="0"/>
              </a:spcAft>
              <a:defRPr/>
            </a:pPr>
            <a:r>
              <a:rPr lang="fr-FR" dirty="0" smtClean="0"/>
              <a:t>Le forfait hospitalier n'est pas remboursé par l'Assurance Maladie. Il peut éventuellement être pris en charge par votre mutuelle ou votre complémentaire santé si le contrat que vous avez souscrit le prévoit. Renseignez-vous auprès d'elle.</a:t>
            </a:r>
          </a:p>
          <a:p>
            <a:pPr eaLnBrk="1" fontAlgn="auto" hangingPunct="1">
              <a:spcBef>
                <a:spcPts val="0"/>
              </a:spcBef>
              <a:spcAft>
                <a:spcPts val="0"/>
              </a:spcAft>
              <a:defRPr/>
            </a:pPr>
            <a:endParaRPr lang="fr-FR" sz="400" dirty="0" smtClean="0"/>
          </a:p>
          <a:p>
            <a:pPr eaLnBrk="1" fontAlgn="auto" hangingPunct="1">
              <a:spcBef>
                <a:spcPts val="0"/>
              </a:spcBef>
              <a:spcAft>
                <a:spcPts val="0"/>
              </a:spcAft>
              <a:defRPr/>
            </a:pPr>
            <a:r>
              <a:rPr lang="fr-FR" b="1" u="sng" dirty="0" smtClean="0"/>
              <a:t>La franchise médicale</a:t>
            </a:r>
            <a:r>
              <a:rPr lang="fr-FR" dirty="0" smtClean="0"/>
              <a:t> est une somme qui est déduite des remboursements effectués par votre caisse d'Assurance Maladie sur les médicaments, les actes paramédicaux et les transports sanitaires. </a:t>
            </a:r>
          </a:p>
          <a:p>
            <a:pPr eaLnBrk="1" fontAlgn="auto" hangingPunct="1">
              <a:spcBef>
                <a:spcPts val="0"/>
              </a:spcBef>
              <a:spcAft>
                <a:spcPts val="0"/>
              </a:spcAft>
              <a:defRPr/>
            </a:pPr>
            <a:r>
              <a:rPr lang="fr-FR" b="1" dirty="0" smtClean="0"/>
              <a:t>La franchise : quels montants ? </a:t>
            </a:r>
          </a:p>
          <a:p>
            <a:pPr eaLnBrk="1" fontAlgn="auto" hangingPunct="1">
              <a:spcBef>
                <a:spcPts val="0"/>
              </a:spcBef>
              <a:spcAft>
                <a:spcPts val="0"/>
              </a:spcAft>
              <a:defRPr/>
            </a:pPr>
            <a:r>
              <a:rPr lang="fr-FR" dirty="0" smtClean="0"/>
              <a:t>Le montant de la franchise est de :</a:t>
            </a:r>
          </a:p>
          <a:p>
            <a:pPr eaLnBrk="1" fontAlgn="auto" hangingPunct="1">
              <a:spcBef>
                <a:spcPts val="0"/>
              </a:spcBef>
              <a:spcAft>
                <a:spcPts val="0"/>
              </a:spcAft>
              <a:defRPr/>
            </a:pPr>
            <a:r>
              <a:rPr lang="fr-FR" b="1" dirty="0" smtClean="0"/>
              <a:t>0,50 euro </a:t>
            </a:r>
            <a:r>
              <a:rPr lang="fr-FR" dirty="0" smtClean="0"/>
              <a:t>par boîte de médicaments (ou toute autre unité de conditionnement : flacon par exemple) ;</a:t>
            </a:r>
          </a:p>
          <a:p>
            <a:pPr eaLnBrk="1" fontAlgn="auto" hangingPunct="1">
              <a:spcBef>
                <a:spcPts val="0"/>
              </a:spcBef>
              <a:spcAft>
                <a:spcPts val="0"/>
              </a:spcAft>
              <a:defRPr/>
            </a:pPr>
            <a:r>
              <a:rPr lang="fr-FR" b="1" dirty="0" smtClean="0"/>
              <a:t>0,50 euro </a:t>
            </a:r>
            <a:r>
              <a:rPr lang="fr-FR" dirty="0" smtClean="0"/>
              <a:t>par acte paramédical ;</a:t>
            </a:r>
          </a:p>
          <a:p>
            <a:pPr eaLnBrk="1" fontAlgn="auto" hangingPunct="1">
              <a:spcBef>
                <a:spcPts val="0"/>
              </a:spcBef>
              <a:spcAft>
                <a:spcPts val="0"/>
              </a:spcAft>
              <a:defRPr/>
            </a:pPr>
            <a:r>
              <a:rPr lang="fr-FR" b="1" dirty="0" smtClean="0"/>
              <a:t>2 euros </a:t>
            </a:r>
            <a:r>
              <a:rPr lang="fr-FR" dirty="0" smtClean="0"/>
              <a:t>par transport sanitaire</a:t>
            </a:r>
          </a:p>
        </p:txBody>
      </p:sp>
      <p:sp>
        <p:nvSpPr>
          <p:cNvPr id="40964"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D6570C3-B2C9-4F1A-BFF1-62DE0EF53874}" type="slidenum">
              <a:rPr lang="fr-FR" smtClean="0"/>
              <a:pPr fontAlgn="base">
                <a:spcBef>
                  <a:spcPct val="0"/>
                </a:spcBef>
                <a:spcAft>
                  <a:spcPct val="0"/>
                </a:spcAft>
                <a:defRPr/>
              </a:pPr>
              <a:t>7</a:t>
            </a:fld>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765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41988"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0EE4582-8847-406D-8DA3-F4818E7BBE93}" type="slidenum">
              <a:rPr lang="fr-FR" smtClean="0"/>
              <a:pPr fontAlgn="base">
                <a:spcBef>
                  <a:spcPct val="0"/>
                </a:spcBef>
                <a:spcAft>
                  <a:spcPct val="0"/>
                </a:spcAft>
                <a:defRPr/>
              </a:pPr>
              <a:t>8</a:t>
            </a:fld>
            <a:endParaRPr lang="fr-F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867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43012"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A95F1A-0E3D-4718-89E2-71B6CB01DC2A}" type="slidenum">
              <a:rPr lang="fr-FR" smtClean="0"/>
              <a:pPr fontAlgn="base">
                <a:spcBef>
                  <a:spcPct val="0"/>
                </a:spcBef>
                <a:spcAft>
                  <a:spcPct val="0"/>
                </a:spcAft>
                <a:defRPr/>
              </a:pPr>
              <a:t>9</a:t>
            </a:fld>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à coins arrondis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Rectangle à coins arrondis 5"/>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5" name="Titr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fr-FR" smtClean="0"/>
              <a:t>Cliquez pour modifier le style du titre</a:t>
            </a:r>
            <a:endParaRPr lang="en-US"/>
          </a:p>
        </p:txBody>
      </p:sp>
      <p:sp>
        <p:nvSpPr>
          <p:cNvPr id="20" name="Sous-titr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fr-FR" smtClean="0"/>
              <a:t>Cliquez pour modifier le style des sous-titres du masque</a:t>
            </a:r>
            <a:endParaRPr lang="en-US"/>
          </a:p>
        </p:txBody>
      </p:sp>
      <p:sp>
        <p:nvSpPr>
          <p:cNvPr id="7" name="Espace réservé de la date 18"/>
          <p:cNvSpPr>
            <a:spLocks noGrp="1"/>
          </p:cNvSpPr>
          <p:nvPr>
            <p:ph type="dt" sz="half" idx="10"/>
          </p:nvPr>
        </p:nvSpPr>
        <p:spPr/>
        <p:txBody>
          <a:bodyPr/>
          <a:lstStyle>
            <a:lvl1pPr>
              <a:defRPr/>
            </a:lvl1pPr>
            <a:extLst/>
          </a:lstStyle>
          <a:p>
            <a:pPr>
              <a:defRPr/>
            </a:pPr>
            <a:fld id="{9B9E857C-F83D-4C94-8D1F-D3AED51F2EC0}" type="datetimeFigureOut">
              <a:rPr lang="fr-FR"/>
              <a:pPr>
                <a:defRPr/>
              </a:pPr>
              <a:t>25/02/2013</a:t>
            </a:fld>
            <a:endParaRPr lang="fr-BE" dirty="0"/>
          </a:p>
        </p:txBody>
      </p:sp>
      <p:sp>
        <p:nvSpPr>
          <p:cNvPr id="8" name="Espace réservé du pied de page 7"/>
          <p:cNvSpPr>
            <a:spLocks noGrp="1"/>
          </p:cNvSpPr>
          <p:nvPr>
            <p:ph type="ftr" sz="quarter" idx="11"/>
          </p:nvPr>
        </p:nvSpPr>
        <p:spPr/>
        <p:txBody>
          <a:bodyPr/>
          <a:lstStyle>
            <a:lvl1pPr>
              <a:defRPr/>
            </a:lvl1pPr>
            <a:extLst/>
          </a:lstStyle>
          <a:p>
            <a:pPr>
              <a:defRPr/>
            </a:pPr>
            <a:endParaRPr lang="fr-BE"/>
          </a:p>
        </p:txBody>
      </p:sp>
      <p:sp>
        <p:nvSpPr>
          <p:cNvPr id="9" name="Espace réservé du numéro de diapositive 10"/>
          <p:cNvSpPr>
            <a:spLocks noGrp="1"/>
          </p:cNvSpPr>
          <p:nvPr>
            <p:ph type="sldNum" sz="quarter" idx="12"/>
          </p:nvPr>
        </p:nvSpPr>
        <p:spPr/>
        <p:txBody>
          <a:bodyPr/>
          <a:lstStyle>
            <a:lvl1pPr>
              <a:defRPr/>
            </a:lvl1pPr>
            <a:extLst/>
          </a:lstStyle>
          <a:p>
            <a:pPr>
              <a:defRPr/>
            </a:pPr>
            <a:fld id="{C9E224E2-07E1-4E2F-A3C4-1A411EBFFE9A}" type="slidenum">
              <a:rPr lang="fr-BE"/>
              <a:pPr>
                <a:defRPr/>
              </a:pPr>
              <a:t>‹N°›</a:t>
            </a:fld>
            <a:endParaRPr lang="fr-B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502920" y="530352"/>
            <a:ext cx="8183880" cy="4187952"/>
          </a:xfrm>
        </p:spPr>
        <p:txBody>
          <a:bodyPr vert="eaVert"/>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24"/>
          <p:cNvSpPr>
            <a:spLocks noGrp="1"/>
          </p:cNvSpPr>
          <p:nvPr>
            <p:ph type="dt" sz="half" idx="10"/>
          </p:nvPr>
        </p:nvSpPr>
        <p:spPr/>
        <p:txBody>
          <a:bodyPr/>
          <a:lstStyle>
            <a:lvl1pPr>
              <a:defRPr/>
            </a:lvl1pPr>
          </a:lstStyle>
          <a:p>
            <a:pPr>
              <a:defRPr/>
            </a:pPr>
            <a:fld id="{443FB6F7-141C-4E37-832E-CA7F7CCCB6F7}" type="datetimeFigureOut">
              <a:rPr lang="fr-FR"/>
              <a:pPr>
                <a:defRPr/>
              </a:pPr>
              <a:t>25/02/2013</a:t>
            </a:fld>
            <a:endParaRPr lang="fr-BE" dirty="0"/>
          </a:p>
        </p:txBody>
      </p:sp>
      <p:sp>
        <p:nvSpPr>
          <p:cNvPr id="5" name="Espace réservé du pied de page 17"/>
          <p:cNvSpPr>
            <a:spLocks noGrp="1"/>
          </p:cNvSpPr>
          <p:nvPr>
            <p:ph type="ftr" sz="quarter" idx="11"/>
          </p:nvPr>
        </p:nvSpPr>
        <p:spPr/>
        <p:txBody>
          <a:bodyPr/>
          <a:lstStyle>
            <a:lvl1pPr>
              <a:defRPr/>
            </a:lvl1pPr>
          </a:lstStyle>
          <a:p>
            <a:pPr>
              <a:defRPr/>
            </a:pPr>
            <a:endParaRPr lang="fr-BE"/>
          </a:p>
        </p:txBody>
      </p:sp>
      <p:sp>
        <p:nvSpPr>
          <p:cNvPr id="6" name="Espace réservé du numéro de diapositive 4"/>
          <p:cNvSpPr>
            <a:spLocks noGrp="1"/>
          </p:cNvSpPr>
          <p:nvPr>
            <p:ph type="sldNum" sz="quarter" idx="12"/>
          </p:nvPr>
        </p:nvSpPr>
        <p:spPr/>
        <p:txBody>
          <a:bodyPr/>
          <a:lstStyle>
            <a:lvl1pPr>
              <a:defRPr/>
            </a:lvl1pPr>
          </a:lstStyle>
          <a:p>
            <a:pPr>
              <a:defRPr/>
            </a:pPr>
            <a:fld id="{05BCF994-3C8B-4559-806B-CE8B2C7BC6DD}" type="slidenum">
              <a:rPr lang="fr-BE"/>
              <a:pPr>
                <a:defRPr/>
              </a:pPr>
              <a:t>‹N°›</a:t>
            </a:fld>
            <a:endParaRPr lang="fr-B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533404"/>
            <a:ext cx="1981200" cy="5257799"/>
          </a:xfrm>
        </p:spPr>
        <p:txBody>
          <a:bodyPr vert="eaVert"/>
          <a:lstStyle>
            <a:extLs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533400" y="533402"/>
            <a:ext cx="5943600" cy="5257801"/>
          </a:xfrm>
        </p:spPr>
        <p:txBody>
          <a:bodyPr vert="eaVert"/>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24"/>
          <p:cNvSpPr>
            <a:spLocks noGrp="1"/>
          </p:cNvSpPr>
          <p:nvPr>
            <p:ph type="dt" sz="half" idx="10"/>
          </p:nvPr>
        </p:nvSpPr>
        <p:spPr/>
        <p:txBody>
          <a:bodyPr/>
          <a:lstStyle>
            <a:lvl1pPr>
              <a:defRPr/>
            </a:lvl1pPr>
          </a:lstStyle>
          <a:p>
            <a:pPr>
              <a:defRPr/>
            </a:pPr>
            <a:fld id="{729DFCBD-2E5C-4F5B-A843-9FF9EF30166C}" type="datetimeFigureOut">
              <a:rPr lang="fr-FR"/>
              <a:pPr>
                <a:defRPr/>
              </a:pPr>
              <a:t>25/02/2013</a:t>
            </a:fld>
            <a:endParaRPr lang="fr-BE" dirty="0"/>
          </a:p>
        </p:txBody>
      </p:sp>
      <p:sp>
        <p:nvSpPr>
          <p:cNvPr id="5" name="Espace réservé du pied de page 17"/>
          <p:cNvSpPr>
            <a:spLocks noGrp="1"/>
          </p:cNvSpPr>
          <p:nvPr>
            <p:ph type="ftr" sz="quarter" idx="11"/>
          </p:nvPr>
        </p:nvSpPr>
        <p:spPr/>
        <p:txBody>
          <a:bodyPr/>
          <a:lstStyle>
            <a:lvl1pPr>
              <a:defRPr/>
            </a:lvl1pPr>
          </a:lstStyle>
          <a:p>
            <a:pPr>
              <a:defRPr/>
            </a:pPr>
            <a:endParaRPr lang="fr-BE"/>
          </a:p>
        </p:txBody>
      </p:sp>
      <p:sp>
        <p:nvSpPr>
          <p:cNvPr id="6" name="Espace réservé du numéro de diapositive 4"/>
          <p:cNvSpPr>
            <a:spLocks noGrp="1"/>
          </p:cNvSpPr>
          <p:nvPr>
            <p:ph type="sldNum" sz="quarter" idx="12"/>
          </p:nvPr>
        </p:nvSpPr>
        <p:spPr/>
        <p:txBody>
          <a:bodyPr/>
          <a:lstStyle>
            <a:lvl1pPr>
              <a:defRPr/>
            </a:lvl1pPr>
          </a:lstStyle>
          <a:p>
            <a:pPr>
              <a:defRPr/>
            </a:pPr>
            <a:fld id="{6891AC46-7AEF-4C03-8E9A-41552A04585A}" type="slidenum">
              <a:rPr lang="fr-BE"/>
              <a:pPr>
                <a:defRPr/>
              </a:pPr>
              <a:t>‹N°›</a:t>
            </a:fld>
            <a:endParaRPr lang="fr-B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lang="fr-FR" smtClean="0"/>
              <a:t>Cliquez pour modifier le style du titre</a:t>
            </a:r>
            <a:endParaRPr lang="en-US"/>
          </a:p>
        </p:txBody>
      </p:sp>
      <p:sp>
        <p:nvSpPr>
          <p:cNvPr id="3" name="Espace réservé du contenu 2"/>
          <p:cNvSpPr>
            <a:spLocks noGrp="1"/>
          </p:cNvSpPr>
          <p:nvPr>
            <p:ph idx="1"/>
          </p:nvPr>
        </p:nvSpPr>
        <p:spPr>
          <a:xfrm>
            <a:off x="502920" y="530352"/>
            <a:ext cx="8183880" cy="4187952"/>
          </a:xfrm>
        </p:spPr>
        <p:txBody>
          <a:bodyPr/>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24"/>
          <p:cNvSpPr>
            <a:spLocks noGrp="1"/>
          </p:cNvSpPr>
          <p:nvPr>
            <p:ph type="dt" sz="half" idx="10"/>
          </p:nvPr>
        </p:nvSpPr>
        <p:spPr/>
        <p:txBody>
          <a:bodyPr/>
          <a:lstStyle>
            <a:lvl1pPr>
              <a:defRPr/>
            </a:lvl1pPr>
          </a:lstStyle>
          <a:p>
            <a:pPr>
              <a:defRPr/>
            </a:pPr>
            <a:fld id="{ED201388-BD35-40EC-88FC-DC27E7490E3C}" type="datetimeFigureOut">
              <a:rPr lang="fr-FR"/>
              <a:pPr>
                <a:defRPr/>
              </a:pPr>
              <a:t>25/02/2013</a:t>
            </a:fld>
            <a:endParaRPr lang="fr-BE" dirty="0"/>
          </a:p>
        </p:txBody>
      </p:sp>
      <p:sp>
        <p:nvSpPr>
          <p:cNvPr id="5" name="Espace réservé du pied de page 17"/>
          <p:cNvSpPr>
            <a:spLocks noGrp="1"/>
          </p:cNvSpPr>
          <p:nvPr>
            <p:ph type="ftr" sz="quarter" idx="11"/>
          </p:nvPr>
        </p:nvSpPr>
        <p:spPr/>
        <p:txBody>
          <a:bodyPr/>
          <a:lstStyle>
            <a:lvl1pPr>
              <a:defRPr/>
            </a:lvl1pPr>
          </a:lstStyle>
          <a:p>
            <a:pPr>
              <a:defRPr/>
            </a:pPr>
            <a:endParaRPr lang="fr-BE"/>
          </a:p>
        </p:txBody>
      </p:sp>
      <p:sp>
        <p:nvSpPr>
          <p:cNvPr id="6" name="Espace réservé du numéro de diapositive 4"/>
          <p:cNvSpPr>
            <a:spLocks noGrp="1"/>
          </p:cNvSpPr>
          <p:nvPr>
            <p:ph type="sldNum" sz="quarter" idx="12"/>
          </p:nvPr>
        </p:nvSpPr>
        <p:spPr/>
        <p:txBody>
          <a:bodyPr/>
          <a:lstStyle>
            <a:lvl1pPr>
              <a:defRPr/>
            </a:lvl1pPr>
          </a:lstStyle>
          <a:p>
            <a:pPr>
              <a:defRPr/>
            </a:pPr>
            <a:fld id="{227F0861-0901-4E58-B421-180C72346B30}" type="slidenum">
              <a:rPr lang="fr-BE"/>
              <a:pPr>
                <a:defRPr/>
              </a:pPr>
              <a:t>‹N°›</a:t>
            </a:fld>
            <a:endParaRPr lang="fr-B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4" name="Rectangle à coins arrondis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5" name="Rectangle à coins arrondis 4"/>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r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fr-FR" smtClean="0"/>
              <a:t>Cliquez pour modifier le style du titre</a:t>
            </a:r>
            <a:endParaRPr lang="en-US"/>
          </a:p>
        </p:txBody>
      </p:sp>
      <p:sp>
        <p:nvSpPr>
          <p:cNvPr id="3" name="Espace réservé du texte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fr-FR" smtClean="0"/>
              <a:t>Cliquez pour modifier les styles du texte du masque</a:t>
            </a:r>
          </a:p>
        </p:txBody>
      </p:sp>
      <p:sp>
        <p:nvSpPr>
          <p:cNvPr id="6" name="Espace réservé de la date 3"/>
          <p:cNvSpPr>
            <a:spLocks noGrp="1"/>
          </p:cNvSpPr>
          <p:nvPr>
            <p:ph type="dt" sz="half" idx="10"/>
          </p:nvPr>
        </p:nvSpPr>
        <p:spPr/>
        <p:txBody>
          <a:bodyPr/>
          <a:lstStyle>
            <a:lvl1pPr>
              <a:defRPr/>
            </a:lvl1pPr>
            <a:extLst/>
          </a:lstStyle>
          <a:p>
            <a:pPr>
              <a:defRPr/>
            </a:pPr>
            <a:fld id="{B504300C-C8F6-44B8-A577-126FFDD867BE}" type="datetimeFigureOut">
              <a:rPr lang="fr-FR"/>
              <a:pPr>
                <a:defRPr/>
              </a:pPr>
              <a:t>25/02/2013</a:t>
            </a:fld>
            <a:endParaRPr lang="fr-BE" dirty="0"/>
          </a:p>
        </p:txBody>
      </p:sp>
      <p:sp>
        <p:nvSpPr>
          <p:cNvPr id="7" name="Espace réservé du pied de page 4"/>
          <p:cNvSpPr>
            <a:spLocks noGrp="1"/>
          </p:cNvSpPr>
          <p:nvPr>
            <p:ph type="ftr" sz="quarter" idx="11"/>
          </p:nvPr>
        </p:nvSpPr>
        <p:spPr/>
        <p:txBody>
          <a:bodyPr/>
          <a:lstStyle>
            <a:lvl1pPr>
              <a:defRPr/>
            </a:lvl1pPr>
            <a:extLst/>
          </a:lstStyle>
          <a:p>
            <a:pPr>
              <a:defRPr/>
            </a:pPr>
            <a:endParaRPr lang="fr-BE"/>
          </a:p>
        </p:txBody>
      </p:sp>
      <p:sp>
        <p:nvSpPr>
          <p:cNvPr id="8" name="Espace réservé du numéro de diapositive 5"/>
          <p:cNvSpPr>
            <a:spLocks noGrp="1"/>
          </p:cNvSpPr>
          <p:nvPr>
            <p:ph type="sldNum" sz="quarter" idx="12"/>
          </p:nvPr>
        </p:nvSpPr>
        <p:spPr/>
        <p:txBody>
          <a:bodyPr/>
          <a:lstStyle>
            <a:lvl1pPr>
              <a:defRPr/>
            </a:lvl1pPr>
            <a:extLst/>
          </a:lstStyle>
          <a:p>
            <a:pPr>
              <a:defRPr/>
            </a:pPr>
            <a:fld id="{BEE9F5D5-11FB-4BDB-A42A-CEE03C481A72}" type="slidenum">
              <a:rPr lang="fr-BE"/>
              <a:pPr>
                <a:defRPr/>
              </a:pPr>
              <a:t>‹N°›</a:t>
            </a:fld>
            <a:endParaRPr lang="fr-B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lang="fr-FR" smtClean="0"/>
              <a:t>Cliquez pour modifier le style du titre</a:t>
            </a:r>
            <a:endParaRPr lang="en-US"/>
          </a:p>
        </p:txBody>
      </p:sp>
      <p:sp>
        <p:nvSpPr>
          <p:cNvPr id="3" name="Espace réservé du contenu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24"/>
          <p:cNvSpPr>
            <a:spLocks noGrp="1"/>
          </p:cNvSpPr>
          <p:nvPr>
            <p:ph type="dt" sz="half" idx="10"/>
          </p:nvPr>
        </p:nvSpPr>
        <p:spPr/>
        <p:txBody>
          <a:bodyPr/>
          <a:lstStyle>
            <a:lvl1pPr>
              <a:defRPr/>
            </a:lvl1pPr>
          </a:lstStyle>
          <a:p>
            <a:pPr>
              <a:defRPr/>
            </a:pPr>
            <a:fld id="{321533E4-2C4A-425B-9F59-ED9311F7E5E5}" type="datetimeFigureOut">
              <a:rPr lang="fr-FR"/>
              <a:pPr>
                <a:defRPr/>
              </a:pPr>
              <a:t>25/02/2013</a:t>
            </a:fld>
            <a:endParaRPr lang="fr-BE" dirty="0"/>
          </a:p>
        </p:txBody>
      </p:sp>
      <p:sp>
        <p:nvSpPr>
          <p:cNvPr id="6" name="Espace réservé du pied de page 17"/>
          <p:cNvSpPr>
            <a:spLocks noGrp="1"/>
          </p:cNvSpPr>
          <p:nvPr>
            <p:ph type="ftr" sz="quarter" idx="11"/>
          </p:nvPr>
        </p:nvSpPr>
        <p:spPr/>
        <p:txBody>
          <a:bodyPr/>
          <a:lstStyle>
            <a:lvl1pPr>
              <a:defRPr/>
            </a:lvl1pPr>
          </a:lstStyle>
          <a:p>
            <a:pPr>
              <a:defRPr/>
            </a:pPr>
            <a:endParaRPr lang="fr-BE"/>
          </a:p>
        </p:txBody>
      </p:sp>
      <p:sp>
        <p:nvSpPr>
          <p:cNvPr id="7" name="Espace réservé du numéro de diapositive 4"/>
          <p:cNvSpPr>
            <a:spLocks noGrp="1"/>
          </p:cNvSpPr>
          <p:nvPr>
            <p:ph type="sldNum" sz="quarter" idx="12"/>
          </p:nvPr>
        </p:nvSpPr>
        <p:spPr/>
        <p:txBody>
          <a:bodyPr/>
          <a:lstStyle>
            <a:lvl1pPr>
              <a:defRPr/>
            </a:lvl1pPr>
          </a:lstStyle>
          <a:p>
            <a:pPr>
              <a:defRPr/>
            </a:pPr>
            <a:fld id="{C0F4B865-22BF-4DA7-8878-0469D1E50CBA}" type="slidenum">
              <a:rPr lang="fr-BE"/>
              <a:pPr>
                <a:defRPr/>
              </a:pPr>
              <a:t>‹N°›</a:t>
            </a:fld>
            <a:endParaRPr lang="fr-B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lvl1pPr>
              <a:defRPr b="1"/>
            </a:lvl1pPr>
            <a:extLst/>
          </a:lstStyle>
          <a:p>
            <a:r>
              <a:rPr lang="fr-FR" smtClean="0"/>
              <a:t>Cliquez pour modifier le style du titre</a:t>
            </a:r>
            <a:endParaRPr lang="en-US"/>
          </a:p>
        </p:txBody>
      </p:sp>
      <p:sp>
        <p:nvSpPr>
          <p:cNvPr id="3" name="Espace réservé du texte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fr-FR" smtClean="0"/>
              <a:t>Cliquez pour modifier les styles du texte du masque</a:t>
            </a:r>
          </a:p>
        </p:txBody>
      </p:sp>
      <p:sp>
        <p:nvSpPr>
          <p:cNvPr id="4" name="Espace réservé du texte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fr-FR" smtClean="0"/>
              <a:t>Cliquez pour modifier les styles du texte du masque</a:t>
            </a:r>
          </a:p>
        </p:txBody>
      </p:sp>
      <p:sp>
        <p:nvSpPr>
          <p:cNvPr id="5" name="Espace réservé du contenu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24"/>
          <p:cNvSpPr>
            <a:spLocks noGrp="1"/>
          </p:cNvSpPr>
          <p:nvPr>
            <p:ph type="dt" sz="half" idx="10"/>
          </p:nvPr>
        </p:nvSpPr>
        <p:spPr/>
        <p:txBody>
          <a:bodyPr/>
          <a:lstStyle>
            <a:lvl1pPr>
              <a:defRPr/>
            </a:lvl1pPr>
          </a:lstStyle>
          <a:p>
            <a:pPr>
              <a:defRPr/>
            </a:pPr>
            <a:fld id="{35ABF712-533E-4FF3-8621-C29698D333DB}" type="datetimeFigureOut">
              <a:rPr lang="fr-FR"/>
              <a:pPr>
                <a:defRPr/>
              </a:pPr>
              <a:t>25/02/2013</a:t>
            </a:fld>
            <a:endParaRPr lang="fr-BE" dirty="0"/>
          </a:p>
        </p:txBody>
      </p:sp>
      <p:sp>
        <p:nvSpPr>
          <p:cNvPr id="8" name="Espace réservé du pied de page 17"/>
          <p:cNvSpPr>
            <a:spLocks noGrp="1"/>
          </p:cNvSpPr>
          <p:nvPr>
            <p:ph type="ftr" sz="quarter" idx="11"/>
          </p:nvPr>
        </p:nvSpPr>
        <p:spPr/>
        <p:txBody>
          <a:bodyPr/>
          <a:lstStyle>
            <a:lvl1pPr>
              <a:defRPr/>
            </a:lvl1pPr>
          </a:lstStyle>
          <a:p>
            <a:pPr>
              <a:defRPr/>
            </a:pPr>
            <a:endParaRPr lang="fr-BE"/>
          </a:p>
        </p:txBody>
      </p:sp>
      <p:sp>
        <p:nvSpPr>
          <p:cNvPr id="9" name="Espace réservé du numéro de diapositive 4"/>
          <p:cNvSpPr>
            <a:spLocks noGrp="1"/>
          </p:cNvSpPr>
          <p:nvPr>
            <p:ph type="sldNum" sz="quarter" idx="12"/>
          </p:nvPr>
        </p:nvSpPr>
        <p:spPr/>
        <p:txBody>
          <a:bodyPr/>
          <a:lstStyle>
            <a:lvl1pPr>
              <a:defRPr/>
            </a:lvl1pPr>
          </a:lstStyle>
          <a:p>
            <a:pPr>
              <a:defRPr/>
            </a:pPr>
            <a:fld id="{B0B8C5E4-3D4F-46AC-8839-3A30A4232730}" type="slidenum">
              <a:rPr lang="fr-BE"/>
              <a:pPr>
                <a:defRPr/>
              </a:pPr>
              <a:t>‹N°›</a:t>
            </a:fld>
            <a:endParaRPr lang="fr-B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lang="fr-FR" smtClean="0"/>
              <a:t>Cliquez pour modifier le style du titre</a:t>
            </a:r>
            <a:endParaRPr lang="en-US"/>
          </a:p>
        </p:txBody>
      </p:sp>
      <p:sp>
        <p:nvSpPr>
          <p:cNvPr id="3" name="Espace réservé de la date 24"/>
          <p:cNvSpPr>
            <a:spLocks noGrp="1"/>
          </p:cNvSpPr>
          <p:nvPr>
            <p:ph type="dt" sz="half" idx="10"/>
          </p:nvPr>
        </p:nvSpPr>
        <p:spPr/>
        <p:txBody>
          <a:bodyPr/>
          <a:lstStyle>
            <a:lvl1pPr>
              <a:defRPr/>
            </a:lvl1pPr>
          </a:lstStyle>
          <a:p>
            <a:pPr>
              <a:defRPr/>
            </a:pPr>
            <a:fld id="{D6DB1CC5-4169-4403-8227-3D99EF812825}" type="datetimeFigureOut">
              <a:rPr lang="fr-FR"/>
              <a:pPr>
                <a:defRPr/>
              </a:pPr>
              <a:t>25/02/2013</a:t>
            </a:fld>
            <a:endParaRPr lang="fr-BE" dirty="0"/>
          </a:p>
        </p:txBody>
      </p:sp>
      <p:sp>
        <p:nvSpPr>
          <p:cNvPr id="4" name="Espace réservé du pied de page 17"/>
          <p:cNvSpPr>
            <a:spLocks noGrp="1"/>
          </p:cNvSpPr>
          <p:nvPr>
            <p:ph type="ftr" sz="quarter" idx="11"/>
          </p:nvPr>
        </p:nvSpPr>
        <p:spPr/>
        <p:txBody>
          <a:bodyPr/>
          <a:lstStyle>
            <a:lvl1pPr>
              <a:defRPr/>
            </a:lvl1pPr>
          </a:lstStyle>
          <a:p>
            <a:pPr>
              <a:defRPr/>
            </a:pPr>
            <a:endParaRPr lang="fr-BE"/>
          </a:p>
        </p:txBody>
      </p:sp>
      <p:sp>
        <p:nvSpPr>
          <p:cNvPr id="5" name="Espace réservé du numéro de diapositive 4"/>
          <p:cNvSpPr>
            <a:spLocks noGrp="1"/>
          </p:cNvSpPr>
          <p:nvPr>
            <p:ph type="sldNum" sz="quarter" idx="12"/>
          </p:nvPr>
        </p:nvSpPr>
        <p:spPr/>
        <p:txBody>
          <a:bodyPr/>
          <a:lstStyle>
            <a:lvl1pPr>
              <a:defRPr/>
            </a:lvl1pPr>
          </a:lstStyle>
          <a:p>
            <a:pPr>
              <a:defRPr/>
            </a:pPr>
            <a:fld id="{89273A18-E825-4FD9-8AB3-66964FEFF64A}" type="slidenum">
              <a:rPr lang="fr-BE"/>
              <a:pPr>
                <a:defRPr/>
              </a:pPr>
              <a:t>‹N°›</a:t>
            </a:fld>
            <a:endParaRPr lang="fr-B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Rectangle à coins arrondis 1"/>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3" name="Espace réservé de la date 1"/>
          <p:cNvSpPr>
            <a:spLocks noGrp="1"/>
          </p:cNvSpPr>
          <p:nvPr>
            <p:ph type="dt" sz="half" idx="10"/>
          </p:nvPr>
        </p:nvSpPr>
        <p:spPr/>
        <p:txBody>
          <a:bodyPr/>
          <a:lstStyle>
            <a:lvl1pPr>
              <a:defRPr/>
            </a:lvl1pPr>
            <a:extLst/>
          </a:lstStyle>
          <a:p>
            <a:pPr>
              <a:defRPr/>
            </a:pPr>
            <a:fld id="{756E4449-E1D9-4E18-B712-4E2EC3F07030}" type="datetimeFigureOut">
              <a:rPr lang="fr-FR"/>
              <a:pPr>
                <a:defRPr/>
              </a:pPr>
              <a:t>25/02/2013</a:t>
            </a:fld>
            <a:endParaRPr lang="fr-BE" dirty="0"/>
          </a:p>
        </p:txBody>
      </p:sp>
      <p:sp>
        <p:nvSpPr>
          <p:cNvPr id="4" name="Espace réservé du pied de page 2"/>
          <p:cNvSpPr>
            <a:spLocks noGrp="1"/>
          </p:cNvSpPr>
          <p:nvPr>
            <p:ph type="ftr" sz="quarter" idx="11"/>
          </p:nvPr>
        </p:nvSpPr>
        <p:spPr/>
        <p:txBody>
          <a:bodyPr/>
          <a:lstStyle>
            <a:lvl1pPr>
              <a:defRPr/>
            </a:lvl1pPr>
            <a:extLst/>
          </a:lstStyle>
          <a:p>
            <a:pPr>
              <a:defRPr/>
            </a:pPr>
            <a:endParaRPr lang="fr-BE"/>
          </a:p>
        </p:txBody>
      </p:sp>
      <p:sp>
        <p:nvSpPr>
          <p:cNvPr id="5" name="Espace réservé du numéro de diapositive 3"/>
          <p:cNvSpPr>
            <a:spLocks noGrp="1"/>
          </p:cNvSpPr>
          <p:nvPr>
            <p:ph type="sldNum" sz="quarter" idx="12"/>
          </p:nvPr>
        </p:nvSpPr>
        <p:spPr/>
        <p:txBody>
          <a:bodyPr/>
          <a:lstStyle>
            <a:lvl1pPr>
              <a:defRPr/>
            </a:lvl1pPr>
            <a:extLst/>
          </a:lstStyle>
          <a:p>
            <a:pPr>
              <a:defRPr/>
            </a:pPr>
            <a:fld id="{FC729E56-B7E0-4093-9068-BDFCAE0E9567}" type="slidenum">
              <a:rPr lang="fr-BE"/>
              <a:pPr>
                <a:defRPr/>
              </a:pPr>
              <a:t>‹N°›</a:t>
            </a:fld>
            <a:endParaRPr lang="fr-B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fr-FR" smtClean="0"/>
              <a:t>Cliquez pour modifier le style du titre</a:t>
            </a:r>
            <a:endParaRPr lang="en-US"/>
          </a:p>
        </p:txBody>
      </p:sp>
      <p:sp>
        <p:nvSpPr>
          <p:cNvPr id="3" name="Espace réservé du texte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24"/>
          <p:cNvSpPr>
            <a:spLocks noGrp="1"/>
          </p:cNvSpPr>
          <p:nvPr>
            <p:ph type="dt" sz="half" idx="10"/>
          </p:nvPr>
        </p:nvSpPr>
        <p:spPr/>
        <p:txBody>
          <a:bodyPr/>
          <a:lstStyle>
            <a:lvl1pPr>
              <a:defRPr/>
            </a:lvl1pPr>
          </a:lstStyle>
          <a:p>
            <a:pPr>
              <a:defRPr/>
            </a:pPr>
            <a:fld id="{1F99A64A-3748-4EAC-B108-4F368B2A31F4}" type="datetimeFigureOut">
              <a:rPr lang="fr-FR"/>
              <a:pPr>
                <a:defRPr/>
              </a:pPr>
              <a:t>25/02/2013</a:t>
            </a:fld>
            <a:endParaRPr lang="fr-BE" dirty="0"/>
          </a:p>
        </p:txBody>
      </p:sp>
      <p:sp>
        <p:nvSpPr>
          <p:cNvPr id="6" name="Espace réservé du pied de page 17"/>
          <p:cNvSpPr>
            <a:spLocks noGrp="1"/>
          </p:cNvSpPr>
          <p:nvPr>
            <p:ph type="ftr" sz="quarter" idx="11"/>
          </p:nvPr>
        </p:nvSpPr>
        <p:spPr/>
        <p:txBody>
          <a:bodyPr/>
          <a:lstStyle>
            <a:lvl1pPr>
              <a:defRPr/>
            </a:lvl1pPr>
          </a:lstStyle>
          <a:p>
            <a:pPr>
              <a:defRPr/>
            </a:pPr>
            <a:endParaRPr lang="fr-BE"/>
          </a:p>
        </p:txBody>
      </p:sp>
      <p:sp>
        <p:nvSpPr>
          <p:cNvPr id="7" name="Espace réservé du numéro de diapositive 4"/>
          <p:cNvSpPr>
            <a:spLocks noGrp="1"/>
          </p:cNvSpPr>
          <p:nvPr>
            <p:ph type="sldNum" sz="quarter" idx="12"/>
          </p:nvPr>
        </p:nvSpPr>
        <p:spPr/>
        <p:txBody>
          <a:bodyPr/>
          <a:lstStyle>
            <a:lvl1pPr>
              <a:defRPr/>
            </a:lvl1pPr>
          </a:lstStyle>
          <a:p>
            <a:pPr>
              <a:defRPr/>
            </a:pPr>
            <a:fld id="{4C10E8F0-4ED2-4250-8DD3-52A108AED96C}" type="slidenum">
              <a:rPr lang="fr-BE"/>
              <a:pPr>
                <a:defRPr/>
              </a:pPr>
              <a:t>‹N°›</a:t>
            </a:fld>
            <a:endParaRPr lang="fr-B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Rectangle à coins arrondis 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Arrondir un rectangle à un seul coin 5"/>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r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fr-FR" smtClean="0"/>
              <a:t>Cliquez pour modifier le style du titre</a:t>
            </a:r>
            <a:endParaRPr lang="en-US"/>
          </a:p>
        </p:txBody>
      </p:sp>
      <p:sp>
        <p:nvSpPr>
          <p:cNvPr id="4" name="Espace réservé du texte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3" name="Espace réservé pour une imag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fr-FR" noProof="0" dirty="0" smtClean="0"/>
              <a:t>Cliquez sur l'icône pour ajouter une image</a:t>
            </a:r>
            <a:endParaRPr lang="en-US" noProof="0" dirty="0"/>
          </a:p>
        </p:txBody>
      </p:sp>
      <p:sp>
        <p:nvSpPr>
          <p:cNvPr id="7" name="Espace réservé de la date 4"/>
          <p:cNvSpPr>
            <a:spLocks noGrp="1"/>
          </p:cNvSpPr>
          <p:nvPr>
            <p:ph type="dt" sz="half" idx="10"/>
          </p:nvPr>
        </p:nvSpPr>
        <p:spPr/>
        <p:txBody>
          <a:bodyPr/>
          <a:lstStyle>
            <a:lvl1pPr>
              <a:defRPr/>
            </a:lvl1pPr>
            <a:extLst/>
          </a:lstStyle>
          <a:p>
            <a:pPr>
              <a:defRPr/>
            </a:pPr>
            <a:fld id="{DEEE9E14-077F-4C2E-A138-AC1E42B3C277}" type="datetimeFigureOut">
              <a:rPr lang="fr-FR"/>
              <a:pPr>
                <a:defRPr/>
              </a:pPr>
              <a:t>25/02/2013</a:t>
            </a:fld>
            <a:endParaRPr lang="fr-BE" dirty="0"/>
          </a:p>
        </p:txBody>
      </p:sp>
      <p:sp>
        <p:nvSpPr>
          <p:cNvPr id="8" name="Espace réservé du pied de page 5"/>
          <p:cNvSpPr>
            <a:spLocks noGrp="1"/>
          </p:cNvSpPr>
          <p:nvPr>
            <p:ph type="ftr" sz="quarter" idx="11"/>
          </p:nvPr>
        </p:nvSpPr>
        <p:spPr/>
        <p:txBody>
          <a:bodyPr/>
          <a:lstStyle>
            <a:lvl1pPr>
              <a:defRPr/>
            </a:lvl1pPr>
            <a:extLst/>
          </a:lstStyle>
          <a:p>
            <a:pPr>
              <a:defRPr/>
            </a:pPr>
            <a:endParaRPr lang="fr-BE"/>
          </a:p>
        </p:txBody>
      </p:sp>
      <p:sp>
        <p:nvSpPr>
          <p:cNvPr id="9" name="Espace réservé du numéro de diapositive 6"/>
          <p:cNvSpPr>
            <a:spLocks noGrp="1"/>
          </p:cNvSpPr>
          <p:nvPr>
            <p:ph type="sldNum" sz="quarter" idx="12"/>
          </p:nvPr>
        </p:nvSpPr>
        <p:spPr/>
        <p:txBody>
          <a:bodyPr/>
          <a:lstStyle>
            <a:lvl1pPr>
              <a:defRPr/>
            </a:lvl1pPr>
            <a:extLst/>
          </a:lstStyle>
          <a:p>
            <a:pPr>
              <a:defRPr/>
            </a:pPr>
            <a:fld id="{F9E33CE0-3C40-4A31-B71E-FF56C54EF18B}" type="slidenum">
              <a:rPr lang="fr-BE"/>
              <a:pPr>
                <a:defRPr/>
              </a:pPr>
              <a:t>‹N°›</a:t>
            </a:fld>
            <a:endParaRPr lang="fr-B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à coins arrondis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9" name="Rectangle à coins arrondis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3" name="Espace réservé du titre 12"/>
          <p:cNvSpPr>
            <a:spLocks noGrp="1"/>
          </p:cNvSpPr>
          <p:nvPr>
            <p:ph type="title"/>
          </p:nvPr>
        </p:nvSpPr>
        <p:spPr>
          <a:xfrm>
            <a:off x="503238" y="4986338"/>
            <a:ext cx="8183562" cy="1050925"/>
          </a:xfrm>
          <a:prstGeom prst="rect">
            <a:avLst/>
          </a:prstGeom>
        </p:spPr>
        <p:txBody>
          <a:bodyPr vert="horz" anchor="b">
            <a:normAutofit/>
          </a:bodyPr>
          <a:lstStyle>
            <a:extLst/>
          </a:lstStyle>
          <a:p>
            <a:r>
              <a:rPr lang="fr-FR" smtClean="0"/>
              <a:t>Cliquez pour modifier le style du titre</a:t>
            </a:r>
            <a:endParaRPr lang="en-US"/>
          </a:p>
        </p:txBody>
      </p:sp>
      <p:sp>
        <p:nvSpPr>
          <p:cNvPr id="1031" name="Espace réservé du texte 3"/>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25" name="Espace réservé de la date 24"/>
          <p:cNvSpPr>
            <a:spLocks noGrp="1"/>
          </p:cNvSpPr>
          <p:nvPr>
            <p:ph type="dt" sz="half" idx="2"/>
          </p:nvPr>
        </p:nvSpPr>
        <p:spPr>
          <a:xfrm>
            <a:off x="3776663" y="6111875"/>
            <a:ext cx="2286000" cy="365125"/>
          </a:xfrm>
          <a:prstGeom prst="rect">
            <a:avLst/>
          </a:prstGeom>
        </p:spPr>
        <p:txBody>
          <a:bodyPr vert="horz" anchor="b"/>
          <a:lstStyle>
            <a:lvl1pPr algn="r" eaLnBrk="1" fontAlgn="auto" latinLnBrk="0" hangingPunct="1">
              <a:spcBef>
                <a:spcPts val="0"/>
              </a:spcBef>
              <a:spcAft>
                <a:spcPts val="0"/>
              </a:spcAft>
              <a:defRPr kumimoji="0" sz="1000">
                <a:solidFill>
                  <a:schemeClr val="bg2">
                    <a:shade val="50000"/>
                  </a:schemeClr>
                </a:solidFill>
                <a:latin typeface="+mn-lt"/>
                <a:cs typeface="+mn-cs"/>
              </a:defRPr>
            </a:lvl1pPr>
            <a:extLst/>
          </a:lstStyle>
          <a:p>
            <a:pPr>
              <a:defRPr/>
            </a:pPr>
            <a:fld id="{C9103C03-C372-4754-A7C1-C659AD8ECA0F}" type="datetimeFigureOut">
              <a:rPr lang="fr-FR"/>
              <a:pPr>
                <a:defRPr/>
              </a:pPr>
              <a:t>25/02/2013</a:t>
            </a:fld>
            <a:endParaRPr lang="fr-BE" dirty="0"/>
          </a:p>
        </p:txBody>
      </p:sp>
      <p:sp>
        <p:nvSpPr>
          <p:cNvPr id="18" name="Espace réservé du pied de page 17"/>
          <p:cNvSpPr>
            <a:spLocks noGrp="1"/>
          </p:cNvSpPr>
          <p:nvPr>
            <p:ph type="ftr" sz="quarter" idx="3"/>
          </p:nvPr>
        </p:nvSpPr>
        <p:spPr>
          <a:xfrm>
            <a:off x="6062663" y="6111875"/>
            <a:ext cx="2286000" cy="365125"/>
          </a:xfrm>
          <a:prstGeom prst="rect">
            <a:avLst/>
          </a:prstGeom>
        </p:spPr>
        <p:txBody>
          <a:bodyPr vert="horz" anchor="b"/>
          <a:lstStyle>
            <a:lvl1pPr algn="l" eaLnBrk="1" fontAlgn="auto" latinLnBrk="0" hangingPunct="1">
              <a:spcBef>
                <a:spcPts val="0"/>
              </a:spcBef>
              <a:spcAft>
                <a:spcPts val="0"/>
              </a:spcAft>
              <a:defRPr kumimoji="0" sz="1000">
                <a:solidFill>
                  <a:schemeClr val="bg2">
                    <a:shade val="50000"/>
                  </a:schemeClr>
                </a:solidFill>
                <a:latin typeface="+mn-lt"/>
                <a:cs typeface="+mn-cs"/>
              </a:defRPr>
            </a:lvl1pPr>
            <a:extLst/>
          </a:lstStyle>
          <a:p>
            <a:pPr>
              <a:defRPr/>
            </a:pPr>
            <a:endParaRPr lang="fr-BE"/>
          </a:p>
        </p:txBody>
      </p:sp>
      <p:sp>
        <p:nvSpPr>
          <p:cNvPr id="5" name="Espace réservé du numéro de diapositive 4"/>
          <p:cNvSpPr>
            <a:spLocks noGrp="1"/>
          </p:cNvSpPr>
          <p:nvPr>
            <p:ph type="sldNum" sz="quarter" idx="4"/>
          </p:nvPr>
        </p:nvSpPr>
        <p:spPr>
          <a:xfrm>
            <a:off x="8348663" y="6111875"/>
            <a:ext cx="457200" cy="365125"/>
          </a:xfrm>
          <a:prstGeom prst="rect">
            <a:avLst/>
          </a:prstGeom>
        </p:spPr>
        <p:txBody>
          <a:bodyPr vert="horz" anchor="b"/>
          <a:lstStyle>
            <a:lvl1pPr algn="r" eaLnBrk="1" fontAlgn="auto" latinLnBrk="0" hangingPunct="1">
              <a:spcBef>
                <a:spcPts val="0"/>
              </a:spcBef>
              <a:spcAft>
                <a:spcPts val="0"/>
              </a:spcAft>
              <a:defRPr kumimoji="0" sz="1000">
                <a:solidFill>
                  <a:schemeClr val="bg2">
                    <a:shade val="50000"/>
                  </a:schemeClr>
                </a:solidFill>
                <a:latin typeface="+mn-lt"/>
                <a:cs typeface="+mn-cs"/>
              </a:defRPr>
            </a:lvl1pPr>
            <a:extLst/>
          </a:lstStyle>
          <a:p>
            <a:pPr>
              <a:defRPr/>
            </a:pPr>
            <a:fld id="{0F5DC0C3-803B-48DC-AC21-76FAAE074A2E}" type="slidenum">
              <a:rPr lang="fr-BE"/>
              <a:pPr>
                <a:defRPr/>
              </a:pPr>
              <a:t>‹N°›</a:t>
            </a:fld>
            <a:endParaRPr lang="fr-BE" dirty="0"/>
          </a:p>
        </p:txBody>
      </p:sp>
    </p:spTree>
  </p:cSld>
  <p:clrMap bg1="lt1" tx1="dk1" bg2="lt2" tx2="dk2" accent1="accent1" accent2="accent2" accent3="accent3" accent4="accent4" accent5="accent5" accent6="accent6" hlink="hlink" folHlink="folHlink"/>
  <p:sldLayoutIdLst>
    <p:sldLayoutId id="2147483803" r:id="rId1"/>
    <p:sldLayoutId id="2147483796" r:id="rId2"/>
    <p:sldLayoutId id="2147483804" r:id="rId3"/>
    <p:sldLayoutId id="2147483797" r:id="rId4"/>
    <p:sldLayoutId id="2147483798" r:id="rId5"/>
    <p:sldLayoutId id="2147483799" r:id="rId6"/>
    <p:sldLayoutId id="2147483805" r:id="rId7"/>
    <p:sldLayoutId id="2147483800" r:id="rId8"/>
    <p:sldLayoutId id="2147483806" r:id="rId9"/>
    <p:sldLayoutId id="2147483801" r:id="rId10"/>
    <p:sldLayoutId id="2147483802" r:id="rId11"/>
  </p:sldLayoutIdLst>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latin typeface="Verdana" pitchFamily="34" charset="0"/>
        </a:defRPr>
      </a:lvl2pPr>
      <a:lvl3pPr algn="l" rtl="0" eaLnBrk="0" fontAlgn="base" hangingPunct="0">
        <a:spcBef>
          <a:spcPct val="0"/>
        </a:spcBef>
        <a:spcAft>
          <a:spcPct val="0"/>
        </a:spcAft>
        <a:defRPr sz="3600" b="1">
          <a:solidFill>
            <a:srgbClr val="FF8D3E"/>
          </a:solidFill>
          <a:latin typeface="Verdana" pitchFamily="34" charset="0"/>
        </a:defRPr>
      </a:lvl3pPr>
      <a:lvl4pPr algn="l" rtl="0" eaLnBrk="0" fontAlgn="base" hangingPunct="0">
        <a:spcBef>
          <a:spcPct val="0"/>
        </a:spcBef>
        <a:spcAft>
          <a:spcPct val="0"/>
        </a:spcAft>
        <a:defRPr sz="3600" b="1">
          <a:solidFill>
            <a:srgbClr val="FF8D3E"/>
          </a:solidFill>
          <a:latin typeface="Verdana" pitchFamily="34" charset="0"/>
        </a:defRPr>
      </a:lvl4pPr>
      <a:lvl5pPr algn="l" rtl="0" eaLnBrk="0" fontAlgn="base" hangingPunct="0">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27088" y="692150"/>
            <a:ext cx="7772400" cy="1470025"/>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lgn="ctr" eaLnBrk="1" fontAlgn="auto" hangingPunct="1">
              <a:spcAft>
                <a:spcPts val="0"/>
              </a:spcAft>
              <a:defRPr/>
            </a:pPr>
            <a:r>
              <a:rPr lang="fr-FR" dirty="0" smtClean="0">
                <a:latin typeface="Elephant" pitchFamily="18" charset="0"/>
              </a:rPr>
              <a:t>Campagne Pouvoir d’achat</a:t>
            </a:r>
            <a:br>
              <a:rPr lang="fr-FR" dirty="0" smtClean="0">
                <a:latin typeface="Elephant" pitchFamily="18" charset="0"/>
              </a:rPr>
            </a:br>
            <a:r>
              <a:rPr lang="fr-FR" dirty="0" smtClean="0">
                <a:latin typeface="Elephant" pitchFamily="18" charset="0"/>
              </a:rPr>
              <a:t>2013</a:t>
            </a:r>
            <a:endParaRPr lang="fr-FR" dirty="0">
              <a:latin typeface="Elephant" pitchFamily="18" charset="0"/>
            </a:endParaRPr>
          </a:p>
        </p:txBody>
      </p:sp>
      <p:sp>
        <p:nvSpPr>
          <p:cNvPr id="3" name="Sous-titre 2"/>
          <p:cNvSpPr>
            <a:spLocks noGrp="1"/>
          </p:cNvSpPr>
          <p:nvPr>
            <p:ph type="subTitle" idx="1"/>
          </p:nvPr>
        </p:nvSpPr>
        <p:spPr>
          <a:xfrm>
            <a:off x="1187450" y="3213100"/>
            <a:ext cx="7016750" cy="2519363"/>
          </a:xfrm>
          <a:ln>
            <a:noFill/>
          </a:ln>
        </p:spPr>
        <p:style>
          <a:lnRef idx="1">
            <a:schemeClr val="accent3"/>
          </a:lnRef>
          <a:fillRef idx="2">
            <a:schemeClr val="accent3"/>
          </a:fillRef>
          <a:effectRef idx="1">
            <a:schemeClr val="accent3"/>
          </a:effectRef>
          <a:fontRef idx="minor">
            <a:schemeClr val="dk1"/>
          </a:fontRef>
        </p:style>
        <p:txBody>
          <a:bodyPr>
            <a:normAutofit/>
          </a:bodyPr>
          <a:lstStyle/>
          <a:p>
            <a:pPr algn="ctr" eaLnBrk="1" fontAlgn="auto" hangingPunct="1">
              <a:spcAft>
                <a:spcPts val="0"/>
              </a:spcAft>
              <a:buFont typeface="Wingdings" pitchFamily="2" charset="2"/>
              <a:buChar char="§"/>
              <a:defRPr/>
            </a:pPr>
            <a:r>
              <a:rPr lang="fr-FR" sz="3200" b="1" dirty="0" smtClean="0">
                <a:latin typeface="Elephant" pitchFamily="18" charset="0"/>
              </a:rPr>
              <a:t> Les retraités privilégiés ?</a:t>
            </a:r>
          </a:p>
          <a:p>
            <a:pPr algn="ctr" eaLnBrk="1" fontAlgn="auto" hangingPunct="1">
              <a:spcAft>
                <a:spcPts val="0"/>
              </a:spcAft>
              <a:buFont typeface="Wingdings 2"/>
              <a:buNone/>
              <a:defRPr/>
            </a:pPr>
            <a:r>
              <a:rPr lang="fr-FR" sz="900" b="1" dirty="0" smtClean="0">
                <a:latin typeface="Elephant" pitchFamily="18" charset="0"/>
              </a:rPr>
              <a:t> </a:t>
            </a:r>
          </a:p>
          <a:p>
            <a:pPr algn="ctr" eaLnBrk="1" fontAlgn="auto" hangingPunct="1">
              <a:spcAft>
                <a:spcPts val="0"/>
              </a:spcAft>
              <a:buFont typeface="Wingdings" pitchFamily="2" charset="2"/>
              <a:buChar char="§"/>
              <a:defRPr/>
            </a:pPr>
            <a:r>
              <a:rPr lang="fr-FR" sz="3200" b="1" dirty="0" smtClean="0">
                <a:latin typeface="Elephant" pitchFamily="18" charset="0"/>
              </a:rPr>
              <a:t>Fiscalité injuste. </a:t>
            </a:r>
          </a:p>
          <a:p>
            <a:pPr algn="ctr" eaLnBrk="1" fontAlgn="auto" hangingPunct="1">
              <a:spcAft>
                <a:spcPts val="0"/>
              </a:spcAft>
              <a:buFont typeface="Wingdings 2"/>
              <a:buNone/>
              <a:defRPr/>
            </a:pPr>
            <a:endParaRPr lang="fr-FR" sz="900" b="1" dirty="0" smtClean="0">
              <a:latin typeface="Elephant" pitchFamily="18" charset="0"/>
            </a:endParaRPr>
          </a:p>
          <a:p>
            <a:pPr algn="ctr" eaLnBrk="1" fontAlgn="auto" hangingPunct="1">
              <a:spcAft>
                <a:spcPts val="0"/>
              </a:spcAft>
              <a:buFont typeface="Wingdings" pitchFamily="2" charset="2"/>
              <a:buChar char="§"/>
              <a:defRPr/>
            </a:pPr>
            <a:r>
              <a:rPr lang="fr-FR" sz="3200" b="1" dirty="0" smtClean="0">
                <a:latin typeface="Elephant" pitchFamily="18" charset="0"/>
              </a:rPr>
              <a:t>Santé menacée</a:t>
            </a:r>
          </a:p>
          <a:p>
            <a:pPr algn="ctr" eaLnBrk="1" fontAlgn="auto" hangingPunct="1">
              <a:spcAft>
                <a:spcPts val="0"/>
              </a:spcAft>
              <a:buFont typeface="Wingdings 2"/>
              <a:buNone/>
              <a:defRPr/>
            </a:pPr>
            <a:endParaRPr lang="fr-FR" sz="800" b="1" dirty="0" smtClean="0">
              <a:latin typeface="Elephant" pitchFamily="18" charset="0"/>
            </a:endParaRPr>
          </a:p>
          <a:p>
            <a:pPr algn="ctr" eaLnBrk="1" fontAlgn="auto" hangingPunct="1">
              <a:spcAft>
                <a:spcPts val="0"/>
              </a:spcAft>
              <a:buFont typeface="Wingdings" pitchFamily="2" charset="2"/>
              <a:buChar char="§"/>
              <a:defRPr/>
            </a:pPr>
            <a:r>
              <a:rPr lang="fr-FR" sz="3200" b="1" dirty="0" smtClean="0">
                <a:latin typeface="Elephant" pitchFamily="18" charset="0"/>
              </a:rPr>
              <a:t>Nos exigences revendicatives.</a:t>
            </a:r>
            <a:endParaRPr lang="fr-FR" sz="3200" dirty="0" smtClean="0">
              <a:latin typeface="Elephant" pitchFamily="18" charset="0"/>
            </a:endParaRPr>
          </a:p>
          <a:p>
            <a:pPr algn="ctr" eaLnBrk="1" fontAlgn="auto" hangingPunct="1">
              <a:spcAft>
                <a:spcPts val="0"/>
              </a:spcAft>
              <a:buFont typeface="Wingdings 2"/>
              <a:buNone/>
              <a:defRPr/>
            </a:pPr>
            <a:endParaRPr lang="fr-FR" sz="2800" dirty="0">
              <a:latin typeface="Baskerville Old Face" pitchFamily="18" charset="0"/>
            </a:endParaRPr>
          </a:p>
        </p:txBody>
      </p:sp>
      <p:sp>
        <p:nvSpPr>
          <p:cNvPr id="5" name="Rectangle 4"/>
          <p:cNvSpPr/>
          <p:nvPr/>
        </p:nvSpPr>
        <p:spPr>
          <a:xfrm>
            <a:off x="467544" y="6021288"/>
            <a:ext cx="2162772" cy="400110"/>
          </a:xfrm>
          <a:prstGeom prst="rect">
            <a:avLst/>
          </a:prstGeom>
          <a:noFill/>
        </p:spPr>
        <p:txBody>
          <a:bodyPr wrap="none">
            <a:spAutoFit/>
          </a:bodyPr>
          <a:lstStyle/>
          <a:p>
            <a:pPr algn="ctr" fontAlgn="auto">
              <a:spcBef>
                <a:spcPts val="0"/>
              </a:spcBef>
              <a:spcAft>
                <a:spcPts val="0"/>
              </a:spcAft>
              <a:defRPr/>
            </a:pPr>
            <a:r>
              <a:rPr lang="fr-FR" sz="2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n-lt"/>
                <a:cs typeface="+mn-cs"/>
              </a:rPr>
              <a:t>USR – CGT.35</a:t>
            </a:r>
          </a:p>
        </p:txBody>
      </p:sp>
      <p:sp>
        <p:nvSpPr>
          <p:cNvPr id="6149" name="ZoneTexte 6"/>
          <p:cNvSpPr txBox="1">
            <a:spLocks noChangeArrowheads="1"/>
          </p:cNvSpPr>
          <p:nvPr/>
        </p:nvSpPr>
        <p:spPr bwMode="auto">
          <a:xfrm>
            <a:off x="7092950" y="6092825"/>
            <a:ext cx="1582738" cy="307975"/>
          </a:xfrm>
          <a:prstGeom prst="rect">
            <a:avLst/>
          </a:prstGeom>
          <a:noFill/>
          <a:ln w="9525">
            <a:noFill/>
            <a:miter lim="800000"/>
            <a:headEnd/>
            <a:tailEnd/>
          </a:ln>
        </p:spPr>
        <p:txBody>
          <a:bodyPr>
            <a:spAutoFit/>
          </a:bodyPr>
          <a:lstStyle/>
          <a:p>
            <a:r>
              <a:rPr lang="fr-FR" sz="1400">
                <a:latin typeface="Verdana" pitchFamily="34" charset="0"/>
              </a:rPr>
              <a:t>Février 2013</a:t>
            </a: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1"/>
                                          </p:val>
                                        </p:tav>
                                        <p:tav tm="100000">
                                          <p:val>
                                            <p:strVal val="#ppt_x"/>
                                          </p:val>
                                        </p:tav>
                                      </p:tavLst>
                                    </p:anim>
                                    <p:anim calcmode="lin" valueType="num">
                                      <p:cBhvr>
                                        <p:cTn id="9"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3"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
                                        <p:tgtEl>
                                          <p:spTgt spid="3">
                                            <p:bg/>
                                          </p:spTgt>
                                        </p:tgtEl>
                                      </p:cBhvr>
                                    </p:animEffect>
                                    <p:anim calcmode="lin" valueType="num">
                                      <p:cBhvr>
                                        <p:cTn id="15" dur="400" fill="hold"/>
                                        <p:tgtEl>
                                          <p:spTgt spid="3">
                                            <p:bg/>
                                          </p:spTgt>
                                        </p:tgtEl>
                                        <p:attrNameLst>
                                          <p:attrName>ppt_x</p:attrName>
                                        </p:attrNameLst>
                                      </p:cBhvr>
                                      <p:tavLst>
                                        <p:tav tm="0">
                                          <p:val>
                                            <p:strVal val="#ppt_x"/>
                                          </p:val>
                                        </p:tav>
                                        <p:tav tm="100000">
                                          <p:val>
                                            <p:strVal val="#ppt_x"/>
                                          </p:val>
                                        </p:tav>
                                      </p:tavLst>
                                    </p:anim>
                                    <p:anim calcmode="lin" valueType="num">
                                      <p:cBhvr>
                                        <p:cTn id="16" dur="400" fill="hold"/>
                                        <p:tgtEl>
                                          <p:spTgt spid="3">
                                            <p:bg/>
                                          </p:spTgt>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3">
                                            <p:bg/>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3">
                                            <p:bg/>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3" presetClass="entr" presetSubtype="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fade">
                                      <p:cBhvr>
                                        <p:cTn id="23" dur="100"/>
                                        <p:tgtEl>
                                          <p:spTgt spid="3">
                                            <p:txEl>
                                              <p:pRg st="0" end="0"/>
                                            </p:txEl>
                                          </p:spTgt>
                                        </p:tgtEl>
                                      </p:cBhvr>
                                    </p:animEffect>
                                    <p:anim calcmode="lin" valueType="num">
                                      <p:cBhvr>
                                        <p:cTn id="24"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5"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26"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7"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3"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fade">
                                      <p:cBhvr>
                                        <p:cTn id="32" dur="100"/>
                                        <p:tgtEl>
                                          <p:spTgt spid="3">
                                            <p:txEl>
                                              <p:pRg st="1" end="1"/>
                                            </p:txEl>
                                          </p:spTgt>
                                        </p:tgtEl>
                                      </p:cBhvr>
                                    </p:animEffect>
                                    <p:anim calcmode="lin" valueType="num">
                                      <p:cBhvr>
                                        <p:cTn id="33"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4"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35"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6"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3"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
                                        <p:tgtEl>
                                          <p:spTgt spid="3">
                                            <p:txEl>
                                              <p:pRg st="2" end="2"/>
                                            </p:txEl>
                                          </p:spTgt>
                                        </p:tgtEl>
                                      </p:cBhvr>
                                    </p:animEffect>
                                    <p:anim calcmode="lin" valueType="num">
                                      <p:cBhvr>
                                        <p:cTn id="42"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44"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5"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3" presetClass="entr" presetSubtype="0" fill="hold" grpId="0" nodeType="clickEffect">
                                  <p:stCondLst>
                                    <p:cond delay="0"/>
                                  </p:stCondLst>
                                  <p:childTnLst>
                                    <p:set>
                                      <p:cBhvr>
                                        <p:cTn id="49" dur="1" fill="hold">
                                          <p:stCondLst>
                                            <p:cond delay="0"/>
                                          </p:stCondLst>
                                        </p:cTn>
                                        <p:tgtEl>
                                          <p:spTgt spid="3">
                                            <p:txEl>
                                              <p:pRg st="4" end="4"/>
                                            </p:txEl>
                                          </p:spTgt>
                                        </p:tgtEl>
                                        <p:attrNameLst>
                                          <p:attrName>style.visibility</p:attrName>
                                        </p:attrNameLst>
                                      </p:cBhvr>
                                      <p:to>
                                        <p:strVal val="visible"/>
                                      </p:to>
                                    </p:set>
                                    <p:animEffect transition="in" filter="fade">
                                      <p:cBhvr>
                                        <p:cTn id="50" dur="100"/>
                                        <p:tgtEl>
                                          <p:spTgt spid="3">
                                            <p:txEl>
                                              <p:pRg st="4" end="4"/>
                                            </p:txEl>
                                          </p:spTgt>
                                        </p:tgtEl>
                                      </p:cBhvr>
                                    </p:animEffect>
                                    <p:anim calcmode="lin" valueType="num">
                                      <p:cBhvr>
                                        <p:cTn id="51" dur="4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2" dur="400" fill="hold"/>
                                        <p:tgtEl>
                                          <p:spTgt spid="3">
                                            <p:txEl>
                                              <p:pRg st="4" end="4"/>
                                            </p:txEl>
                                          </p:spTgt>
                                        </p:tgtEl>
                                        <p:attrNameLst>
                                          <p:attrName>ppt_y</p:attrName>
                                        </p:attrNameLst>
                                      </p:cBhvr>
                                      <p:tavLst>
                                        <p:tav tm="0">
                                          <p:val>
                                            <p:strVal val="#ppt_y+0.31"/>
                                          </p:val>
                                        </p:tav>
                                        <p:tav tm="100000">
                                          <p:val>
                                            <p:strVal val="#ppt_y+0.31"/>
                                          </p:val>
                                        </p:tav>
                                      </p:tavLst>
                                    </p:anim>
                                    <p:anim calcmode="lin" valueType="num">
                                      <p:cBhvr>
                                        <p:cTn id="53" dur="600" decel="50000" fill="hold">
                                          <p:stCondLst>
                                            <p:cond delay="400"/>
                                          </p:stCondLst>
                                        </p:cTn>
                                        <p:tgtEl>
                                          <p:spTgt spid="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4" dur="600" decel="50000" fill="hold">
                                          <p:stCondLst>
                                            <p:cond delay="400"/>
                                          </p:stCondLst>
                                        </p:cTn>
                                        <p:tgtEl>
                                          <p:spTgt spid="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3" presetClass="entr" presetSubtype="0" fill="hold" grpId="0" nodeType="clickEffect">
                                  <p:stCondLst>
                                    <p:cond delay="0"/>
                                  </p:stCondLst>
                                  <p:childTnLst>
                                    <p:set>
                                      <p:cBhvr>
                                        <p:cTn id="58" dur="1" fill="hold">
                                          <p:stCondLst>
                                            <p:cond delay="0"/>
                                          </p:stCondLst>
                                        </p:cTn>
                                        <p:tgtEl>
                                          <p:spTgt spid="3">
                                            <p:txEl>
                                              <p:pRg st="6" end="6"/>
                                            </p:txEl>
                                          </p:spTgt>
                                        </p:tgtEl>
                                        <p:attrNameLst>
                                          <p:attrName>style.visibility</p:attrName>
                                        </p:attrNameLst>
                                      </p:cBhvr>
                                      <p:to>
                                        <p:strVal val="visible"/>
                                      </p:to>
                                    </p:set>
                                    <p:animEffect transition="in" filter="fade">
                                      <p:cBhvr>
                                        <p:cTn id="59" dur="100"/>
                                        <p:tgtEl>
                                          <p:spTgt spid="3">
                                            <p:txEl>
                                              <p:pRg st="6" end="6"/>
                                            </p:txEl>
                                          </p:spTgt>
                                        </p:tgtEl>
                                      </p:cBhvr>
                                    </p:animEffect>
                                    <p:anim calcmode="lin" valueType="num">
                                      <p:cBhvr>
                                        <p:cTn id="60" dur="4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1" dur="400" fill="hold"/>
                                        <p:tgtEl>
                                          <p:spTgt spid="3">
                                            <p:txEl>
                                              <p:pRg st="6" end="6"/>
                                            </p:txEl>
                                          </p:spTgt>
                                        </p:tgtEl>
                                        <p:attrNameLst>
                                          <p:attrName>ppt_y</p:attrName>
                                        </p:attrNameLst>
                                      </p:cBhvr>
                                      <p:tavLst>
                                        <p:tav tm="0">
                                          <p:val>
                                            <p:strVal val="#ppt_y+0.31"/>
                                          </p:val>
                                        </p:tav>
                                        <p:tav tm="100000">
                                          <p:val>
                                            <p:strVal val="#ppt_y+0.31"/>
                                          </p:val>
                                        </p:tav>
                                      </p:tavLst>
                                    </p:anim>
                                    <p:anim calcmode="lin" valueType="num">
                                      <p:cBhvr>
                                        <p:cTn id="62" dur="600" decel="50000" fill="hold">
                                          <p:stCondLst>
                                            <p:cond delay="400"/>
                                          </p:stCondLst>
                                        </p:cTn>
                                        <p:tgtEl>
                                          <p:spTgt spid="3">
                                            <p:txEl>
                                              <p:pRg st="6" end="6"/>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3" dur="600" decel="50000" fill="hold">
                                          <p:stCondLst>
                                            <p:cond delay="400"/>
                                          </p:stCondLst>
                                        </p:cTn>
                                        <p:tgtEl>
                                          <p:spTgt spid="3">
                                            <p:txEl>
                                              <p:pRg st="6" end="6"/>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188" y="404813"/>
            <a:ext cx="8183562" cy="1238250"/>
          </a:xfrm>
        </p:spPr>
        <p:txBody>
          <a:bodyPr>
            <a:noAutofit/>
          </a:bodyPr>
          <a:lstStyle/>
          <a:p>
            <a:pPr algn="ctr" eaLnBrk="1" fontAlgn="auto" hangingPunct="1">
              <a:spcAft>
                <a:spcPts val="0"/>
              </a:spcAft>
              <a:defRPr/>
            </a:pPr>
            <a:r>
              <a:rPr lang="fr-FR" sz="4000" dirty="0" smtClean="0">
                <a:solidFill>
                  <a:schemeClr val="accent1">
                    <a:tint val="88000"/>
                    <a:satMod val="150000"/>
                  </a:schemeClr>
                </a:solidFill>
              </a:rPr>
              <a:t>Un système fiscal solidaire, plus juste et plus efficace</a:t>
            </a:r>
            <a:endParaRPr lang="fr-FR" sz="4000" dirty="0">
              <a:solidFill>
                <a:schemeClr val="accent1">
                  <a:tint val="88000"/>
                  <a:satMod val="150000"/>
                </a:schemeClr>
              </a:solidFill>
            </a:endParaRPr>
          </a:p>
        </p:txBody>
      </p:sp>
      <p:sp>
        <p:nvSpPr>
          <p:cNvPr id="3" name="Espace réservé du contenu 2"/>
          <p:cNvSpPr>
            <a:spLocks noGrp="1"/>
          </p:cNvSpPr>
          <p:nvPr>
            <p:ph idx="1"/>
          </p:nvPr>
        </p:nvSpPr>
        <p:spPr>
          <a:xfrm>
            <a:off x="395288" y="1700213"/>
            <a:ext cx="8183562" cy="4187825"/>
          </a:xfrm>
        </p:spPr>
        <p:txBody>
          <a:bodyPr>
            <a:normAutofit fontScale="92500" lnSpcReduction="10000"/>
          </a:bodyPr>
          <a:lstStyle/>
          <a:p>
            <a:pPr marL="265176" indent="-265176" eaLnBrk="1" fontAlgn="auto" hangingPunct="1">
              <a:spcAft>
                <a:spcPts val="0"/>
              </a:spcAft>
              <a:buFont typeface="Wingdings 2"/>
              <a:buChar char=""/>
              <a:defRPr/>
            </a:pPr>
            <a:r>
              <a:rPr lang="fr-FR" dirty="0" smtClean="0"/>
              <a:t>Pour y parvenir</a:t>
            </a:r>
          </a:p>
          <a:p>
            <a:pPr marL="548640" lvl="1" indent="-201168" eaLnBrk="1" fontAlgn="auto" hangingPunct="1">
              <a:spcAft>
                <a:spcPts val="0"/>
              </a:spcAft>
              <a:buFont typeface="Wingdings" pitchFamily="2" charset="2"/>
              <a:buChar char="§"/>
              <a:defRPr/>
            </a:pPr>
            <a:r>
              <a:rPr lang="fr-FR" dirty="0" smtClean="0"/>
              <a:t>Redonner à l’impôt sur le revenu toute sa place</a:t>
            </a:r>
          </a:p>
          <a:p>
            <a:pPr marL="548640" lvl="1" indent="-201168" eaLnBrk="1" fontAlgn="auto" hangingPunct="1">
              <a:spcAft>
                <a:spcPts val="0"/>
              </a:spcAft>
              <a:buFont typeface="Wingdings" pitchFamily="2" charset="2"/>
              <a:buChar char="§"/>
              <a:defRPr/>
            </a:pPr>
            <a:r>
              <a:rPr lang="fr-FR" dirty="0" smtClean="0"/>
              <a:t>En l’élargissant à tous les revenus financiers et du patrimoine.</a:t>
            </a:r>
          </a:p>
          <a:p>
            <a:pPr marL="548640" lvl="1" indent="-201168" eaLnBrk="1" fontAlgn="auto" hangingPunct="1">
              <a:spcAft>
                <a:spcPts val="0"/>
              </a:spcAft>
              <a:buFont typeface="Wingdings" pitchFamily="2" charset="2"/>
              <a:buChar char="§"/>
              <a:defRPr/>
            </a:pPr>
            <a:r>
              <a:rPr lang="fr-FR" dirty="0" smtClean="0"/>
              <a:t>En lui redonnant une plus grande progressivité</a:t>
            </a:r>
          </a:p>
          <a:p>
            <a:pPr marL="548640" lvl="1" indent="-201168" eaLnBrk="1" fontAlgn="auto" hangingPunct="1">
              <a:spcAft>
                <a:spcPts val="0"/>
              </a:spcAft>
              <a:buFont typeface="Wingdings" pitchFamily="2" charset="2"/>
              <a:buChar char="§"/>
              <a:defRPr/>
            </a:pPr>
            <a:r>
              <a:rPr lang="fr-FR" dirty="0" smtClean="0"/>
              <a:t>En augmentant le nombre de tranches et le taux d’imposition des tranches supérieures.</a:t>
            </a:r>
            <a:endParaRPr lang="fr-FR" dirty="0"/>
          </a:p>
          <a:p>
            <a:pPr marL="548640" lvl="1" indent="-201168" eaLnBrk="1" fontAlgn="auto" hangingPunct="1">
              <a:spcAft>
                <a:spcPts val="0"/>
              </a:spcAft>
              <a:buFont typeface="Verdana"/>
              <a:buNone/>
              <a:defRPr/>
            </a:pPr>
            <a:r>
              <a:rPr lang="fr-FR" sz="2800" dirty="0" smtClean="0"/>
              <a:t>Il convient aussi.</a:t>
            </a:r>
          </a:p>
          <a:p>
            <a:pPr marL="548640" lvl="1" indent="-201168" eaLnBrk="1" fontAlgn="auto" hangingPunct="1">
              <a:spcAft>
                <a:spcPts val="0"/>
              </a:spcAft>
              <a:buFont typeface="Wingdings" pitchFamily="2" charset="2"/>
              <a:buChar char="§"/>
              <a:defRPr/>
            </a:pPr>
            <a:r>
              <a:rPr lang="fr-FR" dirty="0" smtClean="0"/>
              <a:t>Renforcer l’impôt sur la fortune</a:t>
            </a:r>
          </a:p>
          <a:p>
            <a:pPr marL="548640" lvl="1" indent="-201168" eaLnBrk="1" fontAlgn="auto" hangingPunct="1">
              <a:spcAft>
                <a:spcPts val="0"/>
              </a:spcAft>
              <a:buFont typeface="Wingdings" pitchFamily="2" charset="2"/>
              <a:buChar char="§"/>
              <a:defRPr/>
            </a:pPr>
            <a:r>
              <a:rPr lang="fr-FR" dirty="0" smtClean="0"/>
              <a:t>Réexaminer l’ensemble des niches fiscales.</a:t>
            </a:r>
          </a:p>
          <a:p>
            <a:pPr marL="548640" lvl="1" indent="-201168" eaLnBrk="1" fontAlgn="auto" hangingPunct="1">
              <a:spcAft>
                <a:spcPts val="0"/>
              </a:spcAft>
              <a:buFont typeface="Wingdings" pitchFamily="2" charset="2"/>
              <a:buChar char="§"/>
              <a:defRPr/>
            </a:pPr>
            <a:r>
              <a:rPr lang="fr-FR" dirty="0" smtClean="0"/>
              <a:t>Réduire le taux de TVA sur les produits de première nécessité</a:t>
            </a:r>
          </a:p>
        </p:txBody>
      </p:sp>
      <p:sp>
        <p:nvSpPr>
          <p:cNvPr id="4" name="Rectangle 3"/>
          <p:cNvSpPr/>
          <p:nvPr/>
        </p:nvSpPr>
        <p:spPr>
          <a:xfrm>
            <a:off x="467544" y="6093296"/>
            <a:ext cx="2162773" cy="400110"/>
          </a:xfrm>
          <a:prstGeom prst="rect">
            <a:avLst/>
          </a:prstGeom>
          <a:noFill/>
        </p:spPr>
        <p:txBody>
          <a:bodyPr wrap="none">
            <a:spAutoFit/>
          </a:bodyPr>
          <a:lstStyle/>
          <a:p>
            <a:pPr algn="ctr" fontAlgn="auto">
              <a:spcBef>
                <a:spcPts val="0"/>
              </a:spcBef>
              <a:spcAft>
                <a:spcPts val="0"/>
              </a:spcAft>
              <a:defRPr/>
            </a:pPr>
            <a:r>
              <a:rPr lang="fr-FR" sz="2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n-lt"/>
                <a:cs typeface="+mn-cs"/>
              </a:rPr>
              <a:t>USR – CGT.35</a:t>
            </a:r>
          </a:p>
        </p:txBody>
      </p:sp>
      <p:sp>
        <p:nvSpPr>
          <p:cNvPr id="15365" name="ZoneTexte 4"/>
          <p:cNvSpPr txBox="1">
            <a:spLocks noChangeArrowheads="1"/>
          </p:cNvSpPr>
          <p:nvPr/>
        </p:nvSpPr>
        <p:spPr bwMode="auto">
          <a:xfrm>
            <a:off x="7092950" y="6092825"/>
            <a:ext cx="1582738" cy="307975"/>
          </a:xfrm>
          <a:prstGeom prst="rect">
            <a:avLst/>
          </a:prstGeom>
          <a:noFill/>
          <a:ln w="9525">
            <a:noFill/>
            <a:miter lim="800000"/>
            <a:headEnd/>
            <a:tailEnd/>
          </a:ln>
        </p:spPr>
        <p:txBody>
          <a:bodyPr>
            <a:spAutoFit/>
          </a:bodyPr>
          <a:lstStyle/>
          <a:p>
            <a:r>
              <a:rPr lang="fr-FR" sz="1400">
                <a:latin typeface="Verdana" pitchFamily="34" charset="0"/>
              </a:rPr>
              <a:t>Février 2013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3"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
                                        <p:tgtEl>
                                          <p:spTgt spid="3">
                                            <p:txEl>
                                              <p:pRg st="0" end="0"/>
                                            </p:txEl>
                                          </p:spTgt>
                                        </p:tgtEl>
                                      </p:cBhvr>
                                    </p:animEffect>
                                    <p:anim calcmode="lin" valueType="num">
                                      <p:cBhvr>
                                        <p:cTn id="13"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5"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6"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500"/>
                                        <p:tgtEl>
                                          <p:spTgt spid="3">
                                            <p:txEl>
                                              <p:pRg st="1" end="1"/>
                                            </p:txEl>
                                          </p:spTgt>
                                        </p:tgtEl>
                                      </p:cBhvr>
                                    </p:animEffect>
                                    <p:anim calcmode="lin" valueType="num">
                                      <p:cBhvr>
                                        <p:cTn id="22" dur="500" fill="hold"/>
                                        <p:tgtEl>
                                          <p:spTgt spid="3">
                                            <p:txEl>
                                              <p:pRg st="1" end="1"/>
                                            </p:txEl>
                                          </p:spTgt>
                                        </p:tgtEl>
                                        <p:attrNameLst>
                                          <p:attrName>ppt_x</p:attrName>
                                        </p:attrNameLst>
                                      </p:cBhvr>
                                      <p:tavLst>
                                        <p:tav tm="0">
                                          <p:val>
                                            <p:strVal val="#ppt_x-.1"/>
                                          </p:val>
                                        </p:tav>
                                        <p:tav tm="100000">
                                          <p:val>
                                            <p:strVal val="#ppt_x"/>
                                          </p:val>
                                        </p:tav>
                                      </p:tavLst>
                                    </p:anim>
                                    <p:anim calcmode="lin" valueType="num">
                                      <p:cBhvr>
                                        <p:cTn id="23"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500"/>
                                        <p:tgtEl>
                                          <p:spTgt spid="3">
                                            <p:txEl>
                                              <p:pRg st="2" end="2"/>
                                            </p:txEl>
                                          </p:spTgt>
                                        </p:tgtEl>
                                      </p:cBhvr>
                                    </p:animEffect>
                                    <p:anim calcmode="lin" valueType="num">
                                      <p:cBhvr>
                                        <p:cTn id="29" dur="500" fill="hold"/>
                                        <p:tgtEl>
                                          <p:spTgt spid="3">
                                            <p:txEl>
                                              <p:pRg st="2" end="2"/>
                                            </p:txEl>
                                          </p:spTgt>
                                        </p:tgtEl>
                                        <p:attrNameLst>
                                          <p:attrName>ppt_x</p:attrName>
                                        </p:attrNameLst>
                                      </p:cBhvr>
                                      <p:tavLst>
                                        <p:tav tm="0">
                                          <p:val>
                                            <p:strVal val="#ppt_x-.1"/>
                                          </p:val>
                                        </p:tav>
                                        <p:tav tm="100000">
                                          <p:val>
                                            <p:strVal val="#ppt_x"/>
                                          </p:val>
                                        </p:tav>
                                      </p:tavLst>
                                    </p:anim>
                                    <p:anim calcmode="lin" valueType="num">
                                      <p:cBhvr>
                                        <p:cTn id="3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500"/>
                                        <p:tgtEl>
                                          <p:spTgt spid="3">
                                            <p:txEl>
                                              <p:pRg st="3" end="3"/>
                                            </p:txEl>
                                          </p:spTgt>
                                        </p:tgtEl>
                                      </p:cBhvr>
                                    </p:animEffect>
                                    <p:anim calcmode="lin" valueType="num">
                                      <p:cBhvr>
                                        <p:cTn id="36" dur="500" fill="hold"/>
                                        <p:tgtEl>
                                          <p:spTgt spid="3">
                                            <p:txEl>
                                              <p:pRg st="3" end="3"/>
                                            </p:txEl>
                                          </p:spTgt>
                                        </p:tgtEl>
                                        <p:attrNameLst>
                                          <p:attrName>ppt_x</p:attrName>
                                        </p:attrNameLst>
                                      </p:cBhvr>
                                      <p:tavLst>
                                        <p:tav tm="0">
                                          <p:val>
                                            <p:strVal val="#ppt_x-.1"/>
                                          </p:val>
                                        </p:tav>
                                        <p:tav tm="100000">
                                          <p:val>
                                            <p:strVal val="#ppt_x"/>
                                          </p:val>
                                        </p:tav>
                                      </p:tavLst>
                                    </p:anim>
                                    <p:anim calcmode="lin" valueType="num">
                                      <p:cBhvr>
                                        <p:cTn id="37"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nodeType="clickEffect">
                                  <p:stCondLst>
                                    <p:cond delay="0"/>
                                  </p:stCondLst>
                                  <p:iterate type="lt">
                                    <p:tmPct val="10000"/>
                                  </p:iterate>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500"/>
                                        <p:tgtEl>
                                          <p:spTgt spid="3">
                                            <p:txEl>
                                              <p:pRg st="4" end="4"/>
                                            </p:txEl>
                                          </p:spTgt>
                                        </p:tgtEl>
                                      </p:cBhvr>
                                    </p:animEffect>
                                    <p:anim calcmode="lin" valueType="num">
                                      <p:cBhvr>
                                        <p:cTn id="43" dur="500" fill="hold"/>
                                        <p:tgtEl>
                                          <p:spTgt spid="3">
                                            <p:txEl>
                                              <p:pRg st="4" end="4"/>
                                            </p:txEl>
                                          </p:spTgt>
                                        </p:tgtEl>
                                        <p:attrNameLst>
                                          <p:attrName>ppt_x</p:attrName>
                                        </p:attrNameLst>
                                      </p:cBhvr>
                                      <p:tavLst>
                                        <p:tav tm="0">
                                          <p:val>
                                            <p:strVal val="#ppt_x-.1"/>
                                          </p:val>
                                        </p:tav>
                                        <p:tav tm="100000">
                                          <p:val>
                                            <p:strVal val="#ppt_x"/>
                                          </p:val>
                                        </p:tav>
                                      </p:tavLst>
                                    </p:anim>
                                    <p:anim calcmode="lin" valueType="num">
                                      <p:cBhvr>
                                        <p:cTn id="4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3"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
                                        <p:tgtEl>
                                          <p:spTgt spid="3">
                                            <p:txEl>
                                              <p:pRg st="5" end="5"/>
                                            </p:txEl>
                                          </p:spTgt>
                                        </p:tgtEl>
                                      </p:cBhvr>
                                    </p:animEffect>
                                    <p:anim calcmode="lin" valueType="num">
                                      <p:cBhvr>
                                        <p:cTn id="50" dur="4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400" fill="hold"/>
                                        <p:tgtEl>
                                          <p:spTgt spid="3">
                                            <p:txEl>
                                              <p:pRg st="5" end="5"/>
                                            </p:txEl>
                                          </p:spTgt>
                                        </p:tgtEl>
                                        <p:attrNameLst>
                                          <p:attrName>ppt_y</p:attrName>
                                        </p:attrNameLst>
                                      </p:cBhvr>
                                      <p:tavLst>
                                        <p:tav tm="0">
                                          <p:val>
                                            <p:strVal val="#ppt_y+0.31"/>
                                          </p:val>
                                        </p:tav>
                                        <p:tav tm="100000">
                                          <p:val>
                                            <p:strVal val="#ppt_y+0.31"/>
                                          </p:val>
                                        </p:tav>
                                      </p:tavLst>
                                    </p:anim>
                                    <p:anim calcmode="lin" valueType="num">
                                      <p:cBhvr>
                                        <p:cTn id="52" dur="600" decel="50000" fill="hold">
                                          <p:stCondLst>
                                            <p:cond delay="400"/>
                                          </p:stCondLst>
                                        </p:cTn>
                                        <p:tgtEl>
                                          <p:spTgt spid="3">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3" dur="600" decel="50000" fill="hold">
                                          <p:stCondLst>
                                            <p:cond delay="400"/>
                                          </p:stCondLst>
                                        </p:cTn>
                                        <p:tgtEl>
                                          <p:spTgt spid="3">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0" presetClass="entr" presetSubtype="0" fill="hold" nodeType="clickEffect">
                                  <p:stCondLst>
                                    <p:cond delay="0"/>
                                  </p:stCondLst>
                                  <p:iterate type="lt">
                                    <p:tmPct val="10000"/>
                                  </p:iterate>
                                  <p:childTnLst>
                                    <p:set>
                                      <p:cBhvr>
                                        <p:cTn id="57" dur="1" fill="hold">
                                          <p:stCondLst>
                                            <p:cond delay="0"/>
                                          </p:stCondLst>
                                        </p:cTn>
                                        <p:tgtEl>
                                          <p:spTgt spid="3">
                                            <p:txEl>
                                              <p:pRg st="6" end="6"/>
                                            </p:txEl>
                                          </p:spTgt>
                                        </p:tgtEl>
                                        <p:attrNameLst>
                                          <p:attrName>style.visibility</p:attrName>
                                        </p:attrNameLst>
                                      </p:cBhvr>
                                      <p:to>
                                        <p:strVal val="visible"/>
                                      </p:to>
                                    </p:set>
                                    <p:animEffect transition="in" filter="fade">
                                      <p:cBhvr>
                                        <p:cTn id="58" dur="500"/>
                                        <p:tgtEl>
                                          <p:spTgt spid="3">
                                            <p:txEl>
                                              <p:pRg st="6" end="6"/>
                                            </p:txEl>
                                          </p:spTgt>
                                        </p:tgtEl>
                                      </p:cBhvr>
                                    </p:animEffect>
                                    <p:anim calcmode="lin" valueType="num">
                                      <p:cBhvr>
                                        <p:cTn id="59" dur="500" fill="hold"/>
                                        <p:tgtEl>
                                          <p:spTgt spid="3">
                                            <p:txEl>
                                              <p:pRg st="6" end="6"/>
                                            </p:txEl>
                                          </p:spTgt>
                                        </p:tgtEl>
                                        <p:attrNameLst>
                                          <p:attrName>ppt_x</p:attrName>
                                        </p:attrNameLst>
                                      </p:cBhvr>
                                      <p:tavLst>
                                        <p:tav tm="0">
                                          <p:val>
                                            <p:strVal val="#ppt_x-.1"/>
                                          </p:val>
                                        </p:tav>
                                        <p:tav tm="100000">
                                          <p:val>
                                            <p:strVal val="#ppt_x"/>
                                          </p:val>
                                        </p:tav>
                                      </p:tavLst>
                                    </p:anim>
                                    <p:anim calcmode="lin" valueType="num">
                                      <p:cBhvr>
                                        <p:cTn id="60"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0" presetClass="entr" presetSubtype="0" fill="hold" nodeType="clickEffect">
                                  <p:stCondLst>
                                    <p:cond delay="0"/>
                                  </p:stCondLst>
                                  <p:iterate type="lt">
                                    <p:tmPct val="10000"/>
                                  </p:iterate>
                                  <p:childTnLst>
                                    <p:set>
                                      <p:cBhvr>
                                        <p:cTn id="64" dur="1" fill="hold">
                                          <p:stCondLst>
                                            <p:cond delay="0"/>
                                          </p:stCondLst>
                                        </p:cTn>
                                        <p:tgtEl>
                                          <p:spTgt spid="3">
                                            <p:txEl>
                                              <p:pRg st="7" end="7"/>
                                            </p:txEl>
                                          </p:spTgt>
                                        </p:tgtEl>
                                        <p:attrNameLst>
                                          <p:attrName>style.visibility</p:attrName>
                                        </p:attrNameLst>
                                      </p:cBhvr>
                                      <p:to>
                                        <p:strVal val="visible"/>
                                      </p:to>
                                    </p:set>
                                    <p:animEffect transition="in" filter="fade">
                                      <p:cBhvr>
                                        <p:cTn id="65" dur="500"/>
                                        <p:tgtEl>
                                          <p:spTgt spid="3">
                                            <p:txEl>
                                              <p:pRg st="7" end="7"/>
                                            </p:txEl>
                                          </p:spTgt>
                                        </p:tgtEl>
                                      </p:cBhvr>
                                    </p:animEffect>
                                    <p:anim calcmode="lin" valueType="num">
                                      <p:cBhvr>
                                        <p:cTn id="66" dur="500" fill="hold"/>
                                        <p:tgtEl>
                                          <p:spTgt spid="3">
                                            <p:txEl>
                                              <p:pRg st="7" end="7"/>
                                            </p:txEl>
                                          </p:spTgt>
                                        </p:tgtEl>
                                        <p:attrNameLst>
                                          <p:attrName>ppt_x</p:attrName>
                                        </p:attrNameLst>
                                      </p:cBhvr>
                                      <p:tavLst>
                                        <p:tav tm="0">
                                          <p:val>
                                            <p:strVal val="#ppt_x-.1"/>
                                          </p:val>
                                        </p:tav>
                                        <p:tav tm="100000">
                                          <p:val>
                                            <p:strVal val="#ppt_x"/>
                                          </p:val>
                                        </p:tav>
                                      </p:tavLst>
                                    </p:anim>
                                    <p:anim calcmode="lin" valueType="num">
                                      <p:cBhvr>
                                        <p:cTn id="67"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0" presetClass="entr" presetSubtype="0" fill="hold" nodeType="clickEffect">
                                  <p:stCondLst>
                                    <p:cond delay="0"/>
                                  </p:stCondLst>
                                  <p:iterate type="lt">
                                    <p:tmPct val="10000"/>
                                  </p:iterate>
                                  <p:childTnLst>
                                    <p:set>
                                      <p:cBhvr>
                                        <p:cTn id="71" dur="1" fill="hold">
                                          <p:stCondLst>
                                            <p:cond delay="0"/>
                                          </p:stCondLst>
                                        </p:cTn>
                                        <p:tgtEl>
                                          <p:spTgt spid="3">
                                            <p:txEl>
                                              <p:pRg st="8" end="8"/>
                                            </p:txEl>
                                          </p:spTgt>
                                        </p:tgtEl>
                                        <p:attrNameLst>
                                          <p:attrName>style.visibility</p:attrName>
                                        </p:attrNameLst>
                                      </p:cBhvr>
                                      <p:to>
                                        <p:strVal val="visible"/>
                                      </p:to>
                                    </p:set>
                                    <p:animEffect transition="in" filter="fade">
                                      <p:cBhvr>
                                        <p:cTn id="72" dur="500"/>
                                        <p:tgtEl>
                                          <p:spTgt spid="3">
                                            <p:txEl>
                                              <p:pRg st="8" end="8"/>
                                            </p:txEl>
                                          </p:spTgt>
                                        </p:tgtEl>
                                      </p:cBhvr>
                                    </p:animEffect>
                                    <p:anim calcmode="lin" valueType="num">
                                      <p:cBhvr>
                                        <p:cTn id="73" dur="500" fill="hold"/>
                                        <p:tgtEl>
                                          <p:spTgt spid="3">
                                            <p:txEl>
                                              <p:pRg st="8" end="8"/>
                                            </p:txEl>
                                          </p:spTgt>
                                        </p:tgtEl>
                                        <p:attrNameLst>
                                          <p:attrName>ppt_x</p:attrName>
                                        </p:attrNameLst>
                                      </p:cBhvr>
                                      <p:tavLst>
                                        <p:tav tm="0">
                                          <p:val>
                                            <p:strVal val="#ppt_x-.1"/>
                                          </p:val>
                                        </p:tav>
                                        <p:tav tm="100000">
                                          <p:val>
                                            <p:strVal val="#ppt_x"/>
                                          </p:val>
                                        </p:tav>
                                      </p:tavLst>
                                    </p:anim>
                                    <p:anim calcmode="lin" valueType="num">
                                      <p:cBhvr>
                                        <p:cTn id="74"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750" y="404813"/>
            <a:ext cx="8183563" cy="1295400"/>
          </a:xfrm>
        </p:spPr>
        <p:txBody>
          <a:bodyPr>
            <a:noAutofit/>
          </a:bodyPr>
          <a:lstStyle/>
          <a:p>
            <a:pPr algn="ctr" eaLnBrk="1" fontAlgn="auto" hangingPunct="1">
              <a:spcAft>
                <a:spcPts val="0"/>
              </a:spcAft>
              <a:defRPr/>
            </a:pPr>
            <a:r>
              <a:rPr lang="fr-FR" sz="4400" dirty="0" smtClean="0">
                <a:solidFill>
                  <a:schemeClr val="accent1">
                    <a:tint val="88000"/>
                    <a:satMod val="150000"/>
                  </a:schemeClr>
                </a:solidFill>
              </a:rPr>
              <a:t>Un droit à la retraite dès 60ans</a:t>
            </a:r>
            <a:endParaRPr lang="fr-FR" sz="4400" dirty="0">
              <a:solidFill>
                <a:schemeClr val="accent1">
                  <a:tint val="88000"/>
                  <a:satMod val="150000"/>
                </a:schemeClr>
              </a:solidFill>
            </a:endParaRPr>
          </a:p>
        </p:txBody>
      </p:sp>
      <p:sp>
        <p:nvSpPr>
          <p:cNvPr id="3" name="Espace réservé du contenu 2"/>
          <p:cNvSpPr>
            <a:spLocks noGrp="1"/>
          </p:cNvSpPr>
          <p:nvPr>
            <p:ph idx="1"/>
          </p:nvPr>
        </p:nvSpPr>
        <p:spPr>
          <a:xfrm>
            <a:off x="468313" y="1700213"/>
            <a:ext cx="8183562" cy="4248150"/>
          </a:xfrm>
        </p:spPr>
        <p:txBody>
          <a:bodyPr/>
          <a:lstStyle/>
          <a:p>
            <a:pPr eaLnBrk="1" hangingPunct="1"/>
            <a:r>
              <a:rPr lang="fr-FR" sz="2000" b="1" smtClean="0"/>
              <a:t>La durée de cotisation exigée pour percevoir le taux plein de pension doit tenir compte :</a:t>
            </a:r>
          </a:p>
          <a:p>
            <a:pPr eaLnBrk="1" hangingPunct="1"/>
            <a:endParaRPr lang="fr-FR" sz="400" b="1" smtClean="0"/>
          </a:p>
          <a:p>
            <a:pPr lvl="1" eaLnBrk="1" hangingPunct="1">
              <a:buFont typeface="Wingdings" pitchFamily="2" charset="2"/>
              <a:buChar char="§"/>
            </a:pPr>
            <a:r>
              <a:rPr lang="fr-FR" sz="1800" smtClean="0"/>
              <a:t>De la réalité des durées d’activité professionnelle, des périodes d’études après 18 ans.</a:t>
            </a:r>
          </a:p>
          <a:p>
            <a:pPr lvl="1" eaLnBrk="1" hangingPunct="1">
              <a:buFont typeface="Wingdings" pitchFamily="2" charset="2"/>
              <a:buChar char="§"/>
            </a:pPr>
            <a:endParaRPr lang="fr-FR" sz="400" smtClean="0"/>
          </a:p>
          <a:p>
            <a:pPr lvl="1" eaLnBrk="1" hangingPunct="1">
              <a:buFont typeface="Wingdings" pitchFamily="2" charset="2"/>
              <a:buChar char="§"/>
            </a:pPr>
            <a:r>
              <a:rPr lang="fr-FR" sz="1800" smtClean="0"/>
              <a:t>Des périodes de première recherche d’emploi, validation dès l’inscription à Pôle emploi.</a:t>
            </a:r>
          </a:p>
          <a:p>
            <a:pPr lvl="1" eaLnBrk="1" hangingPunct="1">
              <a:buFont typeface="Wingdings" pitchFamily="2" charset="2"/>
              <a:buChar char="§"/>
            </a:pPr>
            <a:endParaRPr lang="fr-FR" sz="400" smtClean="0"/>
          </a:p>
          <a:p>
            <a:pPr lvl="1" eaLnBrk="1" hangingPunct="1">
              <a:buFont typeface="Wingdings" pitchFamily="2" charset="2"/>
              <a:buChar char="§"/>
            </a:pPr>
            <a:r>
              <a:rPr lang="fr-FR" sz="1800" smtClean="0"/>
              <a:t>L’ensemble des rémunérations (toutes les primes, l’intéressement, la participation…) doit être soumis à cotisation et constituer des droits pour la retraite.</a:t>
            </a:r>
          </a:p>
          <a:p>
            <a:pPr lvl="1" eaLnBrk="1" hangingPunct="1">
              <a:buFont typeface="Wingdings" pitchFamily="2" charset="2"/>
              <a:buChar char="§"/>
            </a:pPr>
            <a:endParaRPr lang="fr-FR" sz="400" smtClean="0"/>
          </a:p>
          <a:p>
            <a:pPr lvl="1" eaLnBrk="1" hangingPunct="1">
              <a:buFont typeface="Wingdings" pitchFamily="2" charset="2"/>
              <a:buChar char="§"/>
            </a:pPr>
            <a:r>
              <a:rPr lang="fr-FR" sz="1900" smtClean="0"/>
              <a:t>L’indexation des salaires retenus pour le droit à retraite doit se faire sur l’évolution du salaire moyen.</a:t>
            </a:r>
          </a:p>
          <a:p>
            <a:pPr lvl="1" eaLnBrk="1" hangingPunct="1">
              <a:buFont typeface="Wingdings" pitchFamily="2" charset="2"/>
              <a:buChar char="§"/>
            </a:pPr>
            <a:endParaRPr lang="fr-FR" sz="400" smtClean="0"/>
          </a:p>
          <a:p>
            <a:pPr lvl="1" eaLnBrk="1" hangingPunct="1">
              <a:buFont typeface="Wingdings" pitchFamily="2" charset="2"/>
              <a:buChar char="§"/>
            </a:pPr>
            <a:r>
              <a:rPr lang="fr-FR" sz="1800" smtClean="0"/>
              <a:t>Le calcul des retraites sur les 10 meilleures années ou les 6 derniers mois (dans le public)</a:t>
            </a:r>
          </a:p>
        </p:txBody>
      </p:sp>
      <p:sp>
        <p:nvSpPr>
          <p:cNvPr id="4" name="Rectangle 3"/>
          <p:cNvSpPr/>
          <p:nvPr/>
        </p:nvSpPr>
        <p:spPr>
          <a:xfrm>
            <a:off x="467544" y="6093296"/>
            <a:ext cx="2162773" cy="400110"/>
          </a:xfrm>
          <a:prstGeom prst="rect">
            <a:avLst/>
          </a:prstGeom>
          <a:noFill/>
        </p:spPr>
        <p:txBody>
          <a:bodyPr wrap="none">
            <a:spAutoFit/>
          </a:bodyPr>
          <a:lstStyle/>
          <a:p>
            <a:pPr algn="ctr" fontAlgn="auto">
              <a:spcBef>
                <a:spcPts val="0"/>
              </a:spcBef>
              <a:spcAft>
                <a:spcPts val="0"/>
              </a:spcAft>
              <a:defRPr/>
            </a:pPr>
            <a:r>
              <a:rPr lang="fr-FR" sz="2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n-lt"/>
                <a:cs typeface="+mn-cs"/>
              </a:rPr>
              <a:t>USR – CGT.35</a:t>
            </a:r>
          </a:p>
        </p:txBody>
      </p:sp>
      <p:sp>
        <p:nvSpPr>
          <p:cNvPr id="16389" name="ZoneTexte 4"/>
          <p:cNvSpPr txBox="1">
            <a:spLocks noChangeArrowheads="1"/>
          </p:cNvSpPr>
          <p:nvPr/>
        </p:nvSpPr>
        <p:spPr bwMode="auto">
          <a:xfrm>
            <a:off x="7092950" y="6092825"/>
            <a:ext cx="1582738" cy="307975"/>
          </a:xfrm>
          <a:prstGeom prst="rect">
            <a:avLst/>
          </a:prstGeom>
          <a:noFill/>
          <a:ln w="9525">
            <a:noFill/>
            <a:miter lim="800000"/>
            <a:headEnd/>
            <a:tailEnd/>
          </a:ln>
        </p:spPr>
        <p:txBody>
          <a:bodyPr>
            <a:spAutoFit/>
          </a:bodyPr>
          <a:lstStyle/>
          <a:p>
            <a:r>
              <a:rPr lang="fr-FR" sz="1400">
                <a:latin typeface="Verdana" pitchFamily="34" charset="0"/>
              </a:rPr>
              <a:t>Février 2013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3"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
                                        <p:tgtEl>
                                          <p:spTgt spid="3">
                                            <p:txEl>
                                              <p:pRg st="0" end="0"/>
                                            </p:txEl>
                                          </p:spTgt>
                                        </p:tgtEl>
                                      </p:cBhvr>
                                    </p:animEffect>
                                    <p:anim calcmode="lin" valueType="num">
                                      <p:cBhvr>
                                        <p:cTn id="13"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5"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6"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anim calcmode="lin" valueType="num">
                                      <p:cBhvr>
                                        <p:cTn id="22" dur="500" fill="hold"/>
                                        <p:tgtEl>
                                          <p:spTgt spid="3">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500"/>
                                        <p:tgtEl>
                                          <p:spTgt spid="3">
                                            <p:txEl>
                                              <p:pRg st="4" end="4"/>
                                            </p:txEl>
                                          </p:spTgt>
                                        </p:tgtEl>
                                      </p:cBhvr>
                                    </p:animEffect>
                                    <p:anim calcmode="lin" valueType="num">
                                      <p:cBhvr>
                                        <p:cTn id="29" dur="500" fill="hold"/>
                                        <p:tgtEl>
                                          <p:spTgt spid="3">
                                            <p:txEl>
                                              <p:pRg st="4" end="4"/>
                                            </p:txEl>
                                          </p:spTgt>
                                        </p:tgtEl>
                                        <p:attrNameLst>
                                          <p:attrName>ppt_x</p:attrName>
                                        </p:attrNameLst>
                                      </p:cBhvr>
                                      <p:tavLst>
                                        <p:tav tm="0">
                                          <p:val>
                                            <p:strVal val="#ppt_x-.1"/>
                                          </p:val>
                                        </p:tav>
                                        <p:tav tm="100000">
                                          <p:val>
                                            <p:strVal val="#ppt_x"/>
                                          </p:val>
                                        </p:tav>
                                      </p:tavLst>
                                    </p:anim>
                                    <p:anim calcmode="lin" valueType="num">
                                      <p:cBhvr>
                                        <p:cTn id="3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anim calcmode="lin" valueType="num">
                                      <p:cBhvr>
                                        <p:cTn id="36" dur="500" fill="hold"/>
                                        <p:tgtEl>
                                          <p:spTgt spid="3">
                                            <p:txEl>
                                              <p:pRg st="6" end="6"/>
                                            </p:txEl>
                                          </p:spTgt>
                                        </p:tgtEl>
                                        <p:attrNameLst>
                                          <p:attrName>ppt_x</p:attrName>
                                        </p:attrNameLst>
                                      </p:cBhvr>
                                      <p:tavLst>
                                        <p:tav tm="0">
                                          <p:val>
                                            <p:strVal val="#ppt_x-.1"/>
                                          </p:val>
                                        </p:tav>
                                        <p:tav tm="100000">
                                          <p:val>
                                            <p:strVal val="#ppt_x"/>
                                          </p:val>
                                        </p:tav>
                                      </p:tavLst>
                                    </p:anim>
                                    <p:anim calcmode="lin" valueType="num">
                                      <p:cBhvr>
                                        <p:cTn id="37"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nodeType="clickEffect">
                                  <p:stCondLst>
                                    <p:cond delay="0"/>
                                  </p:stCondLst>
                                  <p:iterate type="lt">
                                    <p:tmPct val="10000"/>
                                  </p:iterate>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anim calcmode="lin" valueType="num">
                                      <p:cBhvr>
                                        <p:cTn id="43" dur="500" fill="hold"/>
                                        <p:tgtEl>
                                          <p:spTgt spid="3">
                                            <p:txEl>
                                              <p:pRg st="8" end="8"/>
                                            </p:txEl>
                                          </p:spTgt>
                                        </p:tgtEl>
                                        <p:attrNameLst>
                                          <p:attrName>ppt_x</p:attrName>
                                        </p:attrNameLst>
                                      </p:cBhvr>
                                      <p:tavLst>
                                        <p:tav tm="0">
                                          <p:val>
                                            <p:strVal val="#ppt_x-.1"/>
                                          </p:val>
                                        </p:tav>
                                        <p:tav tm="100000">
                                          <p:val>
                                            <p:strVal val="#ppt_x"/>
                                          </p:val>
                                        </p:tav>
                                      </p:tavLst>
                                    </p:anim>
                                    <p:anim calcmode="lin" valueType="num">
                                      <p:cBhvr>
                                        <p:cTn id="44"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0" presetClass="entr" presetSubtype="0" fill="hold" nodeType="clickEffect">
                                  <p:stCondLst>
                                    <p:cond delay="0"/>
                                  </p:stCondLst>
                                  <p:iterate type="lt">
                                    <p:tmPct val="10000"/>
                                  </p:iterate>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fade">
                                      <p:cBhvr>
                                        <p:cTn id="49" dur="500"/>
                                        <p:tgtEl>
                                          <p:spTgt spid="3">
                                            <p:txEl>
                                              <p:pRg st="10" end="10"/>
                                            </p:txEl>
                                          </p:spTgt>
                                        </p:tgtEl>
                                      </p:cBhvr>
                                    </p:animEffect>
                                    <p:anim calcmode="lin" valueType="num">
                                      <p:cBhvr>
                                        <p:cTn id="50" dur="500" fill="hold"/>
                                        <p:tgtEl>
                                          <p:spTgt spid="3">
                                            <p:txEl>
                                              <p:pRg st="10" end="10"/>
                                            </p:txEl>
                                          </p:spTgt>
                                        </p:tgtEl>
                                        <p:attrNameLst>
                                          <p:attrName>ppt_x</p:attrName>
                                        </p:attrNameLst>
                                      </p:cBhvr>
                                      <p:tavLst>
                                        <p:tav tm="0">
                                          <p:val>
                                            <p:strVal val="#ppt_x-.1"/>
                                          </p:val>
                                        </p:tav>
                                        <p:tav tm="100000">
                                          <p:val>
                                            <p:strVal val="#ppt_x"/>
                                          </p:val>
                                        </p:tav>
                                      </p:tavLst>
                                    </p:anim>
                                    <p:anim calcmode="lin" valueType="num">
                                      <p:cBhvr>
                                        <p:cTn id="51"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333375"/>
            <a:ext cx="8183562" cy="1452563"/>
          </a:xfrm>
        </p:spPr>
        <p:txBody>
          <a:bodyPr>
            <a:noAutofit/>
          </a:bodyPr>
          <a:lstStyle/>
          <a:p>
            <a:pPr algn="ctr" eaLnBrk="1" fontAlgn="auto" hangingPunct="1">
              <a:spcAft>
                <a:spcPts val="0"/>
              </a:spcAft>
              <a:defRPr/>
            </a:pPr>
            <a:r>
              <a:rPr lang="fr-FR" sz="4800" dirty="0" smtClean="0">
                <a:solidFill>
                  <a:schemeClr val="accent1">
                    <a:tint val="88000"/>
                    <a:satMod val="150000"/>
                  </a:schemeClr>
                </a:solidFill>
              </a:rPr>
              <a:t>Pour les retraités nous exigeons</a:t>
            </a:r>
            <a:endParaRPr lang="fr-FR" sz="4800" dirty="0">
              <a:solidFill>
                <a:schemeClr val="accent1">
                  <a:tint val="88000"/>
                  <a:satMod val="150000"/>
                </a:schemeClr>
              </a:solidFill>
            </a:endParaRPr>
          </a:p>
        </p:txBody>
      </p:sp>
      <p:sp>
        <p:nvSpPr>
          <p:cNvPr id="3" name="Espace réservé du contenu 2"/>
          <p:cNvSpPr>
            <a:spLocks noGrp="1"/>
          </p:cNvSpPr>
          <p:nvPr>
            <p:ph idx="1"/>
          </p:nvPr>
        </p:nvSpPr>
        <p:spPr>
          <a:xfrm>
            <a:off x="539750" y="1844675"/>
            <a:ext cx="8183563" cy="4187825"/>
          </a:xfrm>
        </p:spPr>
        <p:txBody>
          <a:bodyPr>
            <a:normAutofit fontScale="85000" lnSpcReduction="20000"/>
          </a:bodyPr>
          <a:lstStyle/>
          <a:p>
            <a:pPr marL="265176" indent="-265176" eaLnBrk="1" fontAlgn="auto" hangingPunct="1">
              <a:spcAft>
                <a:spcPts val="0"/>
              </a:spcAft>
              <a:buFont typeface="Wingdings 2"/>
              <a:buChar char=""/>
              <a:defRPr/>
            </a:pPr>
            <a:r>
              <a:rPr lang="fr-FR" dirty="0" smtClean="0"/>
              <a:t>Un rattrapage immédiat de 300 euros par mois pour tous les retraités.</a:t>
            </a:r>
          </a:p>
          <a:p>
            <a:pPr marL="265176" indent="-265176" eaLnBrk="1" fontAlgn="auto" hangingPunct="1">
              <a:spcAft>
                <a:spcPts val="0"/>
              </a:spcAft>
              <a:buFont typeface="Wingdings 2"/>
              <a:buChar char=""/>
              <a:defRPr/>
            </a:pPr>
            <a:endParaRPr lang="fr-FR" sz="500" dirty="0" smtClean="0"/>
          </a:p>
          <a:p>
            <a:pPr marL="265176" indent="-265176" eaLnBrk="1" fontAlgn="auto" hangingPunct="1">
              <a:spcAft>
                <a:spcPts val="0"/>
              </a:spcAft>
              <a:buFont typeface="Wingdings 2"/>
              <a:buChar char=""/>
              <a:defRPr/>
            </a:pPr>
            <a:r>
              <a:rPr lang="fr-FR" dirty="0" smtClean="0"/>
              <a:t>La revalorisation des pensions et des retraites complémentaires au 1er janvier indexée sur la base du salaire moyen.</a:t>
            </a:r>
          </a:p>
          <a:p>
            <a:pPr marL="265176" indent="-265176" eaLnBrk="1" fontAlgn="auto" hangingPunct="1">
              <a:spcAft>
                <a:spcPts val="0"/>
              </a:spcAft>
              <a:buFont typeface="Wingdings 2"/>
              <a:buChar char=""/>
              <a:defRPr/>
            </a:pPr>
            <a:endParaRPr lang="fr-FR" sz="500" dirty="0" smtClean="0"/>
          </a:p>
          <a:p>
            <a:pPr marL="265176" indent="-265176" eaLnBrk="1" fontAlgn="auto" hangingPunct="1">
              <a:spcAft>
                <a:spcPts val="0"/>
              </a:spcAft>
              <a:buFont typeface="Wingdings 2"/>
              <a:buChar char=""/>
              <a:defRPr/>
            </a:pPr>
            <a:r>
              <a:rPr lang="fr-FR" dirty="0" smtClean="0"/>
              <a:t>Le minimum retraite égal au Smic, que nous revendiquons à 1 700 € brut, pour une carrière complète.</a:t>
            </a:r>
          </a:p>
          <a:p>
            <a:pPr marL="265176" indent="-265176" eaLnBrk="1" fontAlgn="auto" hangingPunct="1">
              <a:spcAft>
                <a:spcPts val="0"/>
              </a:spcAft>
              <a:buFont typeface="Wingdings 2"/>
              <a:buChar char=""/>
              <a:defRPr/>
            </a:pPr>
            <a:endParaRPr lang="fr-FR" sz="500" dirty="0" smtClean="0"/>
          </a:p>
          <a:p>
            <a:pPr marL="265176" indent="-265176" eaLnBrk="1" fontAlgn="auto" hangingPunct="1">
              <a:spcAft>
                <a:spcPts val="0"/>
              </a:spcAft>
              <a:buFont typeface="Wingdings 2"/>
              <a:buChar char=""/>
              <a:defRPr/>
            </a:pPr>
            <a:r>
              <a:rPr lang="fr-FR" dirty="0" smtClean="0"/>
              <a:t>Le relèvement des pensions de réversion à 75 % de la retraite initiale</a:t>
            </a:r>
          </a:p>
          <a:p>
            <a:pPr marL="265176" indent="-265176" eaLnBrk="1" fontAlgn="auto" hangingPunct="1">
              <a:spcAft>
                <a:spcPts val="0"/>
              </a:spcAft>
              <a:buFont typeface="Wingdings 2"/>
              <a:buChar char=""/>
              <a:defRPr/>
            </a:pPr>
            <a:endParaRPr lang="fr-FR" sz="500" dirty="0" smtClean="0"/>
          </a:p>
          <a:p>
            <a:pPr marL="265176" indent="-265176" eaLnBrk="1" fontAlgn="auto" hangingPunct="1">
              <a:spcAft>
                <a:spcPts val="0"/>
              </a:spcAft>
              <a:buFont typeface="Wingdings 2"/>
              <a:buChar char=""/>
              <a:defRPr/>
            </a:pPr>
            <a:r>
              <a:rPr lang="fr-FR" dirty="0" smtClean="0"/>
              <a:t>Le rétablissement de la 1/2 part pour le calcul de l’impôt sur le revenu.</a:t>
            </a:r>
            <a:endParaRPr lang="fr-FR" dirty="0"/>
          </a:p>
        </p:txBody>
      </p:sp>
      <p:sp>
        <p:nvSpPr>
          <p:cNvPr id="4" name="Rectangle 3"/>
          <p:cNvSpPr/>
          <p:nvPr/>
        </p:nvSpPr>
        <p:spPr>
          <a:xfrm>
            <a:off x="467544" y="6093296"/>
            <a:ext cx="2162773" cy="400110"/>
          </a:xfrm>
          <a:prstGeom prst="rect">
            <a:avLst/>
          </a:prstGeom>
          <a:noFill/>
        </p:spPr>
        <p:txBody>
          <a:bodyPr wrap="none">
            <a:spAutoFit/>
          </a:bodyPr>
          <a:lstStyle/>
          <a:p>
            <a:pPr algn="ctr" fontAlgn="auto">
              <a:spcBef>
                <a:spcPts val="0"/>
              </a:spcBef>
              <a:spcAft>
                <a:spcPts val="0"/>
              </a:spcAft>
              <a:defRPr/>
            </a:pPr>
            <a:r>
              <a:rPr lang="fr-FR" sz="2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n-lt"/>
                <a:cs typeface="+mn-cs"/>
              </a:rPr>
              <a:t>USR – CGT.35</a:t>
            </a:r>
          </a:p>
        </p:txBody>
      </p:sp>
      <p:sp>
        <p:nvSpPr>
          <p:cNvPr id="17413" name="ZoneTexte 4"/>
          <p:cNvSpPr txBox="1">
            <a:spLocks noChangeArrowheads="1"/>
          </p:cNvSpPr>
          <p:nvPr/>
        </p:nvSpPr>
        <p:spPr bwMode="auto">
          <a:xfrm>
            <a:off x="7092950" y="6092825"/>
            <a:ext cx="1582738" cy="307975"/>
          </a:xfrm>
          <a:prstGeom prst="rect">
            <a:avLst/>
          </a:prstGeom>
          <a:noFill/>
          <a:ln w="9525">
            <a:noFill/>
            <a:miter lim="800000"/>
            <a:headEnd/>
            <a:tailEnd/>
          </a:ln>
        </p:spPr>
        <p:txBody>
          <a:bodyPr>
            <a:spAutoFit/>
          </a:bodyPr>
          <a:lstStyle/>
          <a:p>
            <a:r>
              <a:rPr lang="fr-FR" sz="1400">
                <a:latin typeface="Verdana" pitchFamily="34" charset="0"/>
              </a:rPr>
              <a:t>Février 2013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3"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
                                        <p:tgtEl>
                                          <p:spTgt spid="3">
                                            <p:txEl>
                                              <p:pRg st="0" end="0"/>
                                            </p:txEl>
                                          </p:spTgt>
                                        </p:tgtEl>
                                      </p:cBhvr>
                                    </p:animEffect>
                                    <p:anim calcmode="lin" valueType="num">
                                      <p:cBhvr>
                                        <p:cTn id="13"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5"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6"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
                                        <p:tgtEl>
                                          <p:spTgt spid="3">
                                            <p:txEl>
                                              <p:pRg st="2" end="2"/>
                                            </p:txEl>
                                          </p:spTgt>
                                        </p:tgtEl>
                                      </p:cBhvr>
                                    </p:animEffect>
                                    <p:anim calcmode="lin" valueType="num">
                                      <p:cBhvr>
                                        <p:cTn id="22"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24"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3"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00"/>
                                        <p:tgtEl>
                                          <p:spTgt spid="3">
                                            <p:txEl>
                                              <p:pRg st="4" end="4"/>
                                            </p:txEl>
                                          </p:spTgt>
                                        </p:tgtEl>
                                      </p:cBhvr>
                                    </p:animEffect>
                                    <p:anim calcmode="lin" valueType="num">
                                      <p:cBhvr>
                                        <p:cTn id="31" dur="4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2" dur="400" fill="hold"/>
                                        <p:tgtEl>
                                          <p:spTgt spid="3">
                                            <p:txEl>
                                              <p:pRg st="4" end="4"/>
                                            </p:txEl>
                                          </p:spTgt>
                                        </p:tgtEl>
                                        <p:attrNameLst>
                                          <p:attrName>ppt_y</p:attrName>
                                        </p:attrNameLst>
                                      </p:cBhvr>
                                      <p:tavLst>
                                        <p:tav tm="0">
                                          <p:val>
                                            <p:strVal val="#ppt_y+0.31"/>
                                          </p:val>
                                        </p:tav>
                                        <p:tav tm="100000">
                                          <p:val>
                                            <p:strVal val="#ppt_y+0.31"/>
                                          </p:val>
                                        </p:tav>
                                      </p:tavLst>
                                    </p:anim>
                                    <p:anim calcmode="lin" valueType="num">
                                      <p:cBhvr>
                                        <p:cTn id="33" dur="600" decel="50000" fill="hold">
                                          <p:stCondLst>
                                            <p:cond delay="400"/>
                                          </p:stCondLst>
                                        </p:cTn>
                                        <p:tgtEl>
                                          <p:spTgt spid="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4" dur="600" decel="50000" fill="hold">
                                          <p:stCondLst>
                                            <p:cond delay="400"/>
                                          </p:stCondLst>
                                        </p:cTn>
                                        <p:tgtEl>
                                          <p:spTgt spid="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3"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
                                        <p:tgtEl>
                                          <p:spTgt spid="3">
                                            <p:txEl>
                                              <p:pRg st="6" end="6"/>
                                            </p:txEl>
                                          </p:spTgt>
                                        </p:tgtEl>
                                      </p:cBhvr>
                                    </p:animEffect>
                                    <p:anim calcmode="lin" valueType="num">
                                      <p:cBhvr>
                                        <p:cTn id="40" dur="4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400" fill="hold"/>
                                        <p:tgtEl>
                                          <p:spTgt spid="3">
                                            <p:txEl>
                                              <p:pRg st="6" end="6"/>
                                            </p:txEl>
                                          </p:spTgt>
                                        </p:tgtEl>
                                        <p:attrNameLst>
                                          <p:attrName>ppt_y</p:attrName>
                                        </p:attrNameLst>
                                      </p:cBhvr>
                                      <p:tavLst>
                                        <p:tav tm="0">
                                          <p:val>
                                            <p:strVal val="#ppt_y+0.31"/>
                                          </p:val>
                                        </p:tav>
                                        <p:tav tm="100000">
                                          <p:val>
                                            <p:strVal val="#ppt_y+0.31"/>
                                          </p:val>
                                        </p:tav>
                                      </p:tavLst>
                                    </p:anim>
                                    <p:anim calcmode="lin" valueType="num">
                                      <p:cBhvr>
                                        <p:cTn id="42" dur="600" decel="50000" fill="hold">
                                          <p:stCondLst>
                                            <p:cond delay="400"/>
                                          </p:stCondLst>
                                        </p:cTn>
                                        <p:tgtEl>
                                          <p:spTgt spid="3">
                                            <p:txEl>
                                              <p:pRg st="6" end="6"/>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3" dur="600" decel="50000" fill="hold">
                                          <p:stCondLst>
                                            <p:cond delay="400"/>
                                          </p:stCondLst>
                                        </p:cTn>
                                        <p:tgtEl>
                                          <p:spTgt spid="3">
                                            <p:txEl>
                                              <p:pRg st="6" end="6"/>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3" presetClass="entr" presetSubtype="0" fill="hold" grpId="0" nodeType="click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fade">
                                      <p:cBhvr>
                                        <p:cTn id="48" dur="100"/>
                                        <p:tgtEl>
                                          <p:spTgt spid="3">
                                            <p:txEl>
                                              <p:pRg st="8" end="8"/>
                                            </p:txEl>
                                          </p:spTgt>
                                        </p:tgtEl>
                                      </p:cBhvr>
                                    </p:animEffect>
                                    <p:anim calcmode="lin" valueType="num">
                                      <p:cBhvr>
                                        <p:cTn id="49" dur="4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0" dur="400" fill="hold"/>
                                        <p:tgtEl>
                                          <p:spTgt spid="3">
                                            <p:txEl>
                                              <p:pRg st="8" end="8"/>
                                            </p:txEl>
                                          </p:spTgt>
                                        </p:tgtEl>
                                        <p:attrNameLst>
                                          <p:attrName>ppt_y</p:attrName>
                                        </p:attrNameLst>
                                      </p:cBhvr>
                                      <p:tavLst>
                                        <p:tav tm="0">
                                          <p:val>
                                            <p:strVal val="#ppt_y+0.31"/>
                                          </p:val>
                                        </p:tav>
                                        <p:tav tm="100000">
                                          <p:val>
                                            <p:strVal val="#ppt_y+0.31"/>
                                          </p:val>
                                        </p:tav>
                                      </p:tavLst>
                                    </p:anim>
                                    <p:anim calcmode="lin" valueType="num">
                                      <p:cBhvr>
                                        <p:cTn id="51" dur="600" decel="50000" fill="hold">
                                          <p:stCondLst>
                                            <p:cond delay="400"/>
                                          </p:stCondLst>
                                        </p:cTn>
                                        <p:tgtEl>
                                          <p:spTgt spid="3">
                                            <p:txEl>
                                              <p:pRg st="8" end="8"/>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2" dur="600" decel="50000" fill="hold">
                                          <p:stCondLst>
                                            <p:cond delay="400"/>
                                          </p:stCondLst>
                                        </p:cTn>
                                        <p:tgtEl>
                                          <p:spTgt spid="3">
                                            <p:txEl>
                                              <p:pRg st="8" end="8"/>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750" y="476250"/>
            <a:ext cx="8183563" cy="5400675"/>
          </a:xfrm>
        </p:spPr>
        <p:txBody>
          <a:bodyPr>
            <a:noAutofit/>
          </a:bodyPr>
          <a:lstStyle/>
          <a:p>
            <a:pPr algn="ctr" eaLnBrk="1" fontAlgn="auto" hangingPunct="1">
              <a:spcAft>
                <a:spcPts val="0"/>
              </a:spcAft>
              <a:defRPr/>
            </a:pPr>
            <a:r>
              <a:rPr lang="fr-FR" sz="5400" dirty="0" smtClean="0">
                <a:solidFill>
                  <a:schemeClr val="accent1">
                    <a:tint val="88000"/>
                    <a:satMod val="150000"/>
                  </a:schemeClr>
                </a:solidFill>
              </a:rPr>
              <a:t>Les retraités ne sont pas des moutons ils refusent d’être tondus.</a:t>
            </a:r>
            <a:br>
              <a:rPr lang="fr-FR" sz="5400" dirty="0" smtClean="0">
                <a:solidFill>
                  <a:schemeClr val="accent1">
                    <a:tint val="88000"/>
                    <a:satMod val="150000"/>
                  </a:schemeClr>
                </a:solidFill>
              </a:rPr>
            </a:br>
            <a:r>
              <a:rPr lang="fr-FR" sz="5400" dirty="0" smtClean="0">
                <a:solidFill>
                  <a:schemeClr val="accent1">
                    <a:tint val="88000"/>
                    <a:satMod val="150000"/>
                  </a:schemeClr>
                </a:solidFill>
              </a:rPr>
              <a:t>Nous voulons vivre dignement</a:t>
            </a:r>
            <a:endParaRPr lang="fr-FR" sz="5400" dirty="0">
              <a:solidFill>
                <a:schemeClr val="accent1">
                  <a:tint val="88000"/>
                  <a:satMod val="150000"/>
                </a:schemeClr>
              </a:solidFill>
            </a:endParaRPr>
          </a:p>
        </p:txBody>
      </p:sp>
      <p:sp>
        <p:nvSpPr>
          <p:cNvPr id="4" name="Rectangle 3"/>
          <p:cNvSpPr/>
          <p:nvPr/>
        </p:nvSpPr>
        <p:spPr>
          <a:xfrm>
            <a:off x="467544" y="6093296"/>
            <a:ext cx="2162773" cy="400110"/>
          </a:xfrm>
          <a:prstGeom prst="rect">
            <a:avLst/>
          </a:prstGeom>
          <a:noFill/>
        </p:spPr>
        <p:txBody>
          <a:bodyPr wrap="none">
            <a:spAutoFit/>
          </a:bodyPr>
          <a:lstStyle/>
          <a:p>
            <a:pPr algn="ctr" fontAlgn="auto">
              <a:spcBef>
                <a:spcPts val="0"/>
              </a:spcBef>
              <a:spcAft>
                <a:spcPts val="0"/>
              </a:spcAft>
              <a:defRPr/>
            </a:pPr>
            <a:r>
              <a:rPr lang="fr-FR" sz="2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n-lt"/>
                <a:cs typeface="+mn-cs"/>
              </a:rPr>
              <a:t>USR – CGT.35</a:t>
            </a:r>
          </a:p>
        </p:txBody>
      </p:sp>
      <p:sp>
        <p:nvSpPr>
          <p:cNvPr id="18436" name="ZoneTexte 4"/>
          <p:cNvSpPr txBox="1">
            <a:spLocks noChangeArrowheads="1"/>
          </p:cNvSpPr>
          <p:nvPr/>
        </p:nvSpPr>
        <p:spPr bwMode="auto">
          <a:xfrm>
            <a:off x="7092950" y="6092825"/>
            <a:ext cx="1582738" cy="307975"/>
          </a:xfrm>
          <a:prstGeom prst="rect">
            <a:avLst/>
          </a:prstGeom>
          <a:noFill/>
          <a:ln w="9525">
            <a:noFill/>
            <a:miter lim="800000"/>
            <a:headEnd/>
            <a:tailEnd/>
          </a:ln>
        </p:spPr>
        <p:txBody>
          <a:bodyPr>
            <a:spAutoFit/>
          </a:bodyPr>
          <a:lstStyle/>
          <a:p>
            <a:r>
              <a:rPr lang="fr-FR" sz="1400">
                <a:latin typeface="Verdana" pitchFamily="34" charset="0"/>
              </a:rPr>
              <a:t>Février 2013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50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2"/>
                                        </p:tgtEl>
                                        <p:attrNameLst>
                                          <p:attrName>fillcolor</p:attrName>
                                        </p:attrNameLst>
                                      </p:cBhvr>
                                      <p:tavLst>
                                        <p:tav tm="0">
                                          <p:val>
                                            <p:clrVal>
                                              <a:schemeClr val="accent2"/>
                                            </p:clrVal>
                                          </p:val>
                                        </p:tav>
                                        <p:tav tm="50000">
                                          <p:val>
                                            <p:clrVal>
                                              <a:schemeClr val="hlink"/>
                                            </p:clrVal>
                                          </p:val>
                                        </p:tav>
                                      </p:tavLst>
                                    </p:anim>
                                    <p:set>
                                      <p:cBhvr>
                                        <p:cTn id="9" dur="500"/>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404813"/>
            <a:ext cx="8183562" cy="1050925"/>
          </a:xfrm>
        </p:spPr>
        <p:txBody>
          <a:bodyPr>
            <a:normAutofit fontScale="90000"/>
          </a:bodyPr>
          <a:lstStyle/>
          <a:p>
            <a:pPr algn="ctr" eaLnBrk="1" fontAlgn="auto" hangingPunct="1">
              <a:spcAft>
                <a:spcPts val="0"/>
              </a:spcAft>
              <a:defRPr/>
            </a:pPr>
            <a:r>
              <a:rPr lang="fr-FR" dirty="0" smtClean="0">
                <a:solidFill>
                  <a:schemeClr val="accent1">
                    <a:tint val="88000"/>
                    <a:satMod val="150000"/>
                  </a:schemeClr>
                </a:solidFill>
              </a:rPr>
              <a:t>La retraite = Du temps de travail libéré</a:t>
            </a:r>
            <a:endParaRPr lang="fr-FR" dirty="0">
              <a:solidFill>
                <a:schemeClr val="accent1">
                  <a:tint val="88000"/>
                  <a:satMod val="150000"/>
                </a:schemeClr>
              </a:solidFill>
            </a:endParaRPr>
          </a:p>
        </p:txBody>
      </p:sp>
      <p:sp>
        <p:nvSpPr>
          <p:cNvPr id="3" name="Espace réservé du contenu 2"/>
          <p:cNvSpPr>
            <a:spLocks noGrp="1"/>
          </p:cNvSpPr>
          <p:nvPr>
            <p:ph idx="1"/>
          </p:nvPr>
        </p:nvSpPr>
        <p:spPr>
          <a:xfrm>
            <a:off x="539750" y="1628775"/>
            <a:ext cx="8183563" cy="4187825"/>
          </a:xfrm>
        </p:spPr>
        <p:txBody>
          <a:bodyPr/>
          <a:lstStyle/>
          <a:p>
            <a:pPr eaLnBrk="1" hangingPunct="1"/>
            <a:r>
              <a:rPr lang="fr-FR" smtClean="0"/>
              <a:t>Cela est intolérable pour le patronat, comme cela fut le cas pour les congés payés et la réduction du temps de travail.</a:t>
            </a:r>
          </a:p>
          <a:p>
            <a:pPr eaLnBrk="1" hangingPunct="1"/>
            <a:endParaRPr lang="fr-FR" smtClean="0"/>
          </a:p>
          <a:p>
            <a:pPr eaLnBrk="1" hangingPunct="1"/>
            <a:r>
              <a:rPr lang="fr-FR" smtClean="0"/>
              <a:t>Culpabiliser les retraités est dans l’air du temps, ainsi peut-on entendre ici où là que les retraités seraient des </a:t>
            </a:r>
            <a:r>
              <a:rPr lang="fr-FR" b="1" smtClean="0"/>
              <a:t>nantis!</a:t>
            </a:r>
          </a:p>
        </p:txBody>
      </p:sp>
      <p:sp>
        <p:nvSpPr>
          <p:cNvPr id="4" name="Rectangle 3"/>
          <p:cNvSpPr/>
          <p:nvPr/>
        </p:nvSpPr>
        <p:spPr>
          <a:xfrm>
            <a:off x="467544" y="6093296"/>
            <a:ext cx="2162773" cy="400110"/>
          </a:xfrm>
          <a:prstGeom prst="rect">
            <a:avLst/>
          </a:prstGeom>
          <a:noFill/>
        </p:spPr>
        <p:txBody>
          <a:bodyPr wrap="none">
            <a:spAutoFit/>
          </a:bodyPr>
          <a:lstStyle/>
          <a:p>
            <a:pPr algn="ctr" fontAlgn="auto">
              <a:spcBef>
                <a:spcPts val="0"/>
              </a:spcBef>
              <a:spcAft>
                <a:spcPts val="0"/>
              </a:spcAft>
              <a:defRPr/>
            </a:pPr>
            <a:r>
              <a:rPr lang="fr-FR" sz="2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n-lt"/>
                <a:cs typeface="+mn-cs"/>
              </a:rPr>
              <a:t>USR – CGT.35</a:t>
            </a:r>
          </a:p>
        </p:txBody>
      </p:sp>
      <p:sp>
        <p:nvSpPr>
          <p:cNvPr id="7173" name="ZoneTexte 4"/>
          <p:cNvSpPr txBox="1">
            <a:spLocks noChangeArrowheads="1"/>
          </p:cNvSpPr>
          <p:nvPr/>
        </p:nvSpPr>
        <p:spPr bwMode="auto">
          <a:xfrm>
            <a:off x="7092950" y="6092825"/>
            <a:ext cx="1582738" cy="307975"/>
          </a:xfrm>
          <a:prstGeom prst="rect">
            <a:avLst/>
          </a:prstGeom>
          <a:noFill/>
          <a:ln w="9525">
            <a:noFill/>
            <a:miter lim="800000"/>
            <a:headEnd/>
            <a:tailEnd/>
          </a:ln>
        </p:spPr>
        <p:txBody>
          <a:bodyPr>
            <a:spAutoFit/>
          </a:bodyPr>
          <a:lstStyle/>
          <a:p>
            <a:r>
              <a:rPr lang="fr-FR" sz="1400">
                <a:latin typeface="Verdana" pitchFamily="34" charset="0"/>
              </a:rPr>
              <a:t>Février 2013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3"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
                                        <p:tgtEl>
                                          <p:spTgt spid="3">
                                            <p:txEl>
                                              <p:pRg st="0" end="0"/>
                                            </p:txEl>
                                          </p:spTgt>
                                        </p:tgtEl>
                                      </p:cBhvr>
                                    </p:animEffect>
                                    <p:anim calcmode="lin" valueType="num">
                                      <p:cBhvr>
                                        <p:cTn id="13"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5"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6"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
                                        <p:tgtEl>
                                          <p:spTgt spid="3">
                                            <p:txEl>
                                              <p:pRg st="2" end="2"/>
                                            </p:txEl>
                                          </p:spTgt>
                                        </p:tgtEl>
                                      </p:cBhvr>
                                    </p:animEffect>
                                    <p:anim calcmode="lin" valueType="num">
                                      <p:cBhvr>
                                        <p:cTn id="22"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24"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850" y="404813"/>
            <a:ext cx="8183563" cy="806450"/>
          </a:xfrm>
        </p:spPr>
        <p:txBody>
          <a:bodyPr/>
          <a:lstStyle/>
          <a:p>
            <a:pPr algn="ctr" eaLnBrk="1" fontAlgn="auto" hangingPunct="1">
              <a:spcAft>
                <a:spcPts val="0"/>
              </a:spcAft>
              <a:defRPr/>
            </a:pPr>
            <a:r>
              <a:rPr lang="fr-FR" sz="4000" dirty="0" smtClean="0">
                <a:solidFill>
                  <a:schemeClr val="accent1">
                    <a:tint val="88000"/>
                    <a:satMod val="150000"/>
                  </a:schemeClr>
                </a:solidFill>
              </a:rPr>
              <a:t>Les retraités, des Nantis ?</a:t>
            </a:r>
            <a:endParaRPr lang="fr-FR" sz="4000" dirty="0">
              <a:solidFill>
                <a:schemeClr val="accent1">
                  <a:tint val="88000"/>
                  <a:satMod val="150000"/>
                </a:schemeClr>
              </a:solidFill>
            </a:endParaRPr>
          </a:p>
        </p:txBody>
      </p:sp>
      <p:sp>
        <p:nvSpPr>
          <p:cNvPr id="3" name="Espace réservé du contenu 2"/>
          <p:cNvSpPr>
            <a:spLocks noGrp="1"/>
          </p:cNvSpPr>
          <p:nvPr>
            <p:ph idx="1"/>
          </p:nvPr>
        </p:nvSpPr>
        <p:spPr>
          <a:xfrm>
            <a:off x="395288" y="1557338"/>
            <a:ext cx="8183562" cy="4392612"/>
          </a:xfrm>
        </p:spPr>
        <p:txBody>
          <a:bodyPr>
            <a:normAutofit fontScale="85000" lnSpcReduction="20000"/>
          </a:bodyPr>
          <a:lstStyle/>
          <a:p>
            <a:pPr marL="265176" indent="-265176" algn="just" eaLnBrk="1" fontAlgn="auto" hangingPunct="1">
              <a:spcAft>
                <a:spcPts val="0"/>
              </a:spcAft>
              <a:buFont typeface="Wingdings 2"/>
              <a:buChar char=""/>
              <a:defRPr/>
            </a:pPr>
            <a:r>
              <a:rPr lang="fr-FR" dirty="0" smtClean="0"/>
              <a:t>Affirmation démentis par les chiffres.</a:t>
            </a:r>
          </a:p>
          <a:p>
            <a:pPr marL="265176" indent="-265176" algn="just" eaLnBrk="1" fontAlgn="auto" hangingPunct="1">
              <a:spcAft>
                <a:spcPts val="0"/>
              </a:spcAft>
              <a:buFont typeface="Wingdings 2"/>
              <a:buNone/>
              <a:defRPr/>
            </a:pPr>
            <a:endParaRPr lang="fr-FR" sz="500" dirty="0" smtClean="0"/>
          </a:p>
          <a:p>
            <a:pPr marL="265176" indent="-265176" algn="just" eaLnBrk="1" fontAlgn="auto" hangingPunct="1">
              <a:spcAft>
                <a:spcPts val="0"/>
              </a:spcAft>
              <a:buFont typeface="Wingdings 2"/>
              <a:buChar char=""/>
              <a:defRPr/>
            </a:pPr>
            <a:r>
              <a:rPr lang="fr-FR" sz="2400" dirty="0" smtClean="0"/>
              <a:t>La pension mensuelle brute moyenne tous les régimes confondus est de 1 216€ par mois.</a:t>
            </a:r>
          </a:p>
          <a:p>
            <a:pPr marL="265176" indent="-265176" algn="just" eaLnBrk="1" fontAlgn="auto" hangingPunct="1">
              <a:spcAft>
                <a:spcPts val="0"/>
              </a:spcAft>
              <a:buFont typeface="Wingdings 2"/>
              <a:buChar char=""/>
              <a:defRPr/>
            </a:pPr>
            <a:endParaRPr lang="fr-FR" sz="500" dirty="0" smtClean="0"/>
          </a:p>
          <a:p>
            <a:pPr marL="265176" indent="-265176" algn="just" eaLnBrk="1" fontAlgn="auto" hangingPunct="1">
              <a:spcAft>
                <a:spcPts val="0"/>
              </a:spcAft>
              <a:buFont typeface="Wingdings 2"/>
              <a:buChar char=""/>
              <a:defRPr/>
            </a:pPr>
            <a:r>
              <a:rPr lang="fr-FR" sz="2400" dirty="0" smtClean="0"/>
              <a:t>En 2010, le salaire brut moyen en France était de 2 082 euros net</a:t>
            </a:r>
          </a:p>
          <a:p>
            <a:pPr marL="265176" indent="-265176" algn="just" eaLnBrk="1" fontAlgn="auto" hangingPunct="1">
              <a:spcAft>
                <a:spcPts val="0"/>
              </a:spcAft>
              <a:buFont typeface="Wingdings 2"/>
              <a:buChar char=""/>
              <a:defRPr/>
            </a:pPr>
            <a:endParaRPr lang="fr-FR" sz="500" dirty="0" smtClean="0"/>
          </a:p>
          <a:p>
            <a:pPr marL="265176" indent="-265176" algn="just" eaLnBrk="1" fontAlgn="auto" hangingPunct="1">
              <a:spcAft>
                <a:spcPts val="0"/>
              </a:spcAft>
              <a:buFont typeface="Wingdings 2"/>
              <a:buChar char=""/>
              <a:defRPr/>
            </a:pPr>
            <a:r>
              <a:rPr lang="fr-FR" sz="2400" dirty="0" smtClean="0"/>
              <a:t>La retraite médiane se situe autour de 1 100 € par mois, ce qui veut dire que 50 % des retraités perçoivent moins, et 50 % plus que ces 1 100 €.*</a:t>
            </a:r>
          </a:p>
          <a:p>
            <a:pPr marL="265176" indent="-265176" eaLnBrk="1" fontAlgn="auto" hangingPunct="1">
              <a:spcAft>
                <a:spcPts val="0"/>
              </a:spcAft>
              <a:buFont typeface="Wingdings 2"/>
              <a:buNone/>
              <a:defRPr/>
            </a:pPr>
            <a:endParaRPr lang="fr-FR" sz="500" dirty="0" smtClean="0"/>
          </a:p>
          <a:p>
            <a:pPr marL="265176" indent="-265176" algn="just" eaLnBrk="1" fontAlgn="auto" hangingPunct="1">
              <a:spcAft>
                <a:spcPts val="0"/>
              </a:spcAft>
              <a:buFont typeface="Wingdings 2"/>
              <a:buChar char=""/>
              <a:defRPr/>
            </a:pPr>
            <a:r>
              <a:rPr lang="fr-FR" sz="2400" dirty="0" smtClean="0"/>
              <a:t>Avec la précarité et la baisse du taux de remplacement des salariés lors du départ à la retraite cette retraite médiane va tomber  à 850€ mois* et 50% des retraité seront dans ce cas.</a:t>
            </a:r>
          </a:p>
          <a:p>
            <a:pPr marL="265176" indent="-265176" algn="just" eaLnBrk="1" fontAlgn="auto" hangingPunct="1">
              <a:spcAft>
                <a:spcPts val="0"/>
              </a:spcAft>
              <a:buFont typeface="Wingdings 2"/>
              <a:buChar char=""/>
              <a:defRPr/>
            </a:pPr>
            <a:endParaRPr lang="fr-FR" sz="500" dirty="0" smtClean="0"/>
          </a:p>
          <a:p>
            <a:pPr marL="265176" indent="-265176" algn="just" eaLnBrk="1" fontAlgn="auto" hangingPunct="1">
              <a:spcAft>
                <a:spcPts val="0"/>
              </a:spcAft>
              <a:buFont typeface="Wingdings 2"/>
              <a:buChar char=""/>
              <a:defRPr/>
            </a:pPr>
            <a:r>
              <a:rPr lang="fr-FR" sz="2400" dirty="0" smtClean="0"/>
              <a:t>Les femmes  retraitées  ont des les pensions les plus faible en moyenne 899€ mensuels</a:t>
            </a:r>
          </a:p>
          <a:p>
            <a:pPr marL="265176" indent="-265176" eaLnBrk="1" fontAlgn="auto" hangingPunct="1">
              <a:spcAft>
                <a:spcPts val="0"/>
              </a:spcAft>
              <a:buFont typeface="Wingdings 2"/>
              <a:buNone/>
              <a:defRPr/>
            </a:pPr>
            <a:endParaRPr lang="fr-FR" sz="2400" dirty="0" smtClean="0"/>
          </a:p>
          <a:p>
            <a:pPr marL="265176" indent="-265176" eaLnBrk="1" fontAlgn="auto" hangingPunct="1">
              <a:spcAft>
                <a:spcPts val="0"/>
              </a:spcAft>
              <a:buFont typeface="Wingdings 2"/>
              <a:buNone/>
              <a:defRPr/>
            </a:pPr>
            <a:endParaRPr lang="fr-FR" sz="2400" dirty="0" smtClean="0"/>
          </a:p>
        </p:txBody>
      </p:sp>
      <p:sp>
        <p:nvSpPr>
          <p:cNvPr id="4" name="Rectangle 3"/>
          <p:cNvSpPr/>
          <p:nvPr/>
        </p:nvSpPr>
        <p:spPr>
          <a:xfrm>
            <a:off x="467544" y="6093296"/>
            <a:ext cx="2162773" cy="400110"/>
          </a:xfrm>
          <a:prstGeom prst="rect">
            <a:avLst/>
          </a:prstGeom>
          <a:noFill/>
        </p:spPr>
        <p:txBody>
          <a:bodyPr wrap="none">
            <a:spAutoFit/>
          </a:bodyPr>
          <a:lstStyle/>
          <a:p>
            <a:pPr algn="ctr" fontAlgn="auto">
              <a:spcBef>
                <a:spcPts val="0"/>
              </a:spcBef>
              <a:spcAft>
                <a:spcPts val="0"/>
              </a:spcAft>
              <a:defRPr/>
            </a:pPr>
            <a:r>
              <a:rPr lang="fr-FR" sz="2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n-lt"/>
                <a:cs typeface="+mn-cs"/>
              </a:rPr>
              <a:t>USR – CGT.35</a:t>
            </a:r>
          </a:p>
        </p:txBody>
      </p:sp>
      <p:sp>
        <p:nvSpPr>
          <p:cNvPr id="8197" name="ZoneTexte 4"/>
          <p:cNvSpPr txBox="1">
            <a:spLocks noChangeArrowheads="1"/>
          </p:cNvSpPr>
          <p:nvPr/>
        </p:nvSpPr>
        <p:spPr bwMode="auto">
          <a:xfrm>
            <a:off x="7092950" y="6092825"/>
            <a:ext cx="1582738" cy="307975"/>
          </a:xfrm>
          <a:prstGeom prst="rect">
            <a:avLst/>
          </a:prstGeom>
          <a:noFill/>
          <a:ln w="9525">
            <a:noFill/>
            <a:miter lim="800000"/>
            <a:headEnd/>
            <a:tailEnd/>
          </a:ln>
        </p:spPr>
        <p:txBody>
          <a:bodyPr>
            <a:spAutoFit/>
          </a:bodyPr>
          <a:lstStyle/>
          <a:p>
            <a:r>
              <a:rPr lang="fr-FR" sz="1400">
                <a:latin typeface="Verdana" pitchFamily="34" charset="0"/>
              </a:rPr>
              <a:t>Février 2013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3"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
                                        <p:tgtEl>
                                          <p:spTgt spid="3">
                                            <p:txEl>
                                              <p:pRg st="0" end="0"/>
                                            </p:txEl>
                                          </p:spTgt>
                                        </p:tgtEl>
                                      </p:cBhvr>
                                    </p:animEffect>
                                    <p:anim calcmode="lin" valueType="num">
                                      <p:cBhvr>
                                        <p:cTn id="13"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5"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6"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
                                        <p:tgtEl>
                                          <p:spTgt spid="3">
                                            <p:txEl>
                                              <p:pRg st="2" end="2"/>
                                            </p:txEl>
                                          </p:spTgt>
                                        </p:tgtEl>
                                      </p:cBhvr>
                                    </p:animEffect>
                                    <p:anim calcmode="lin" valueType="num">
                                      <p:cBhvr>
                                        <p:cTn id="22"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24"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3"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00"/>
                                        <p:tgtEl>
                                          <p:spTgt spid="3">
                                            <p:txEl>
                                              <p:pRg st="4" end="4"/>
                                            </p:txEl>
                                          </p:spTgt>
                                        </p:tgtEl>
                                      </p:cBhvr>
                                    </p:animEffect>
                                    <p:anim calcmode="lin" valueType="num">
                                      <p:cBhvr>
                                        <p:cTn id="31" dur="4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2" dur="400" fill="hold"/>
                                        <p:tgtEl>
                                          <p:spTgt spid="3">
                                            <p:txEl>
                                              <p:pRg st="4" end="4"/>
                                            </p:txEl>
                                          </p:spTgt>
                                        </p:tgtEl>
                                        <p:attrNameLst>
                                          <p:attrName>ppt_y</p:attrName>
                                        </p:attrNameLst>
                                      </p:cBhvr>
                                      <p:tavLst>
                                        <p:tav tm="0">
                                          <p:val>
                                            <p:strVal val="#ppt_y+0.31"/>
                                          </p:val>
                                        </p:tav>
                                        <p:tav tm="100000">
                                          <p:val>
                                            <p:strVal val="#ppt_y+0.31"/>
                                          </p:val>
                                        </p:tav>
                                      </p:tavLst>
                                    </p:anim>
                                    <p:anim calcmode="lin" valueType="num">
                                      <p:cBhvr>
                                        <p:cTn id="33" dur="600" decel="50000" fill="hold">
                                          <p:stCondLst>
                                            <p:cond delay="400"/>
                                          </p:stCondLst>
                                        </p:cTn>
                                        <p:tgtEl>
                                          <p:spTgt spid="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4" dur="600" decel="50000" fill="hold">
                                          <p:stCondLst>
                                            <p:cond delay="400"/>
                                          </p:stCondLst>
                                        </p:cTn>
                                        <p:tgtEl>
                                          <p:spTgt spid="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3"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
                                        <p:tgtEl>
                                          <p:spTgt spid="3">
                                            <p:txEl>
                                              <p:pRg st="6" end="6"/>
                                            </p:txEl>
                                          </p:spTgt>
                                        </p:tgtEl>
                                      </p:cBhvr>
                                    </p:animEffect>
                                    <p:anim calcmode="lin" valueType="num">
                                      <p:cBhvr>
                                        <p:cTn id="40" dur="4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400" fill="hold"/>
                                        <p:tgtEl>
                                          <p:spTgt spid="3">
                                            <p:txEl>
                                              <p:pRg st="6" end="6"/>
                                            </p:txEl>
                                          </p:spTgt>
                                        </p:tgtEl>
                                        <p:attrNameLst>
                                          <p:attrName>ppt_y</p:attrName>
                                        </p:attrNameLst>
                                      </p:cBhvr>
                                      <p:tavLst>
                                        <p:tav tm="0">
                                          <p:val>
                                            <p:strVal val="#ppt_y+0.31"/>
                                          </p:val>
                                        </p:tav>
                                        <p:tav tm="100000">
                                          <p:val>
                                            <p:strVal val="#ppt_y+0.31"/>
                                          </p:val>
                                        </p:tav>
                                      </p:tavLst>
                                    </p:anim>
                                    <p:anim calcmode="lin" valueType="num">
                                      <p:cBhvr>
                                        <p:cTn id="42" dur="600" decel="50000" fill="hold">
                                          <p:stCondLst>
                                            <p:cond delay="400"/>
                                          </p:stCondLst>
                                        </p:cTn>
                                        <p:tgtEl>
                                          <p:spTgt spid="3">
                                            <p:txEl>
                                              <p:pRg st="6" end="6"/>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3" dur="600" decel="50000" fill="hold">
                                          <p:stCondLst>
                                            <p:cond delay="400"/>
                                          </p:stCondLst>
                                        </p:cTn>
                                        <p:tgtEl>
                                          <p:spTgt spid="3">
                                            <p:txEl>
                                              <p:pRg st="6" end="6"/>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3" presetClass="entr" presetSubtype="0" fill="hold" grpId="0" nodeType="click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fade">
                                      <p:cBhvr>
                                        <p:cTn id="48" dur="100"/>
                                        <p:tgtEl>
                                          <p:spTgt spid="3">
                                            <p:txEl>
                                              <p:pRg st="8" end="8"/>
                                            </p:txEl>
                                          </p:spTgt>
                                        </p:tgtEl>
                                      </p:cBhvr>
                                    </p:animEffect>
                                    <p:anim calcmode="lin" valueType="num">
                                      <p:cBhvr>
                                        <p:cTn id="49" dur="4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0" dur="400" fill="hold"/>
                                        <p:tgtEl>
                                          <p:spTgt spid="3">
                                            <p:txEl>
                                              <p:pRg st="8" end="8"/>
                                            </p:txEl>
                                          </p:spTgt>
                                        </p:tgtEl>
                                        <p:attrNameLst>
                                          <p:attrName>ppt_y</p:attrName>
                                        </p:attrNameLst>
                                      </p:cBhvr>
                                      <p:tavLst>
                                        <p:tav tm="0">
                                          <p:val>
                                            <p:strVal val="#ppt_y+0.31"/>
                                          </p:val>
                                        </p:tav>
                                        <p:tav tm="100000">
                                          <p:val>
                                            <p:strVal val="#ppt_y+0.31"/>
                                          </p:val>
                                        </p:tav>
                                      </p:tavLst>
                                    </p:anim>
                                    <p:anim calcmode="lin" valueType="num">
                                      <p:cBhvr>
                                        <p:cTn id="51" dur="600" decel="50000" fill="hold">
                                          <p:stCondLst>
                                            <p:cond delay="400"/>
                                          </p:stCondLst>
                                        </p:cTn>
                                        <p:tgtEl>
                                          <p:spTgt spid="3">
                                            <p:txEl>
                                              <p:pRg st="8" end="8"/>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2" dur="600" decel="50000" fill="hold">
                                          <p:stCondLst>
                                            <p:cond delay="400"/>
                                          </p:stCondLst>
                                        </p:cTn>
                                        <p:tgtEl>
                                          <p:spTgt spid="3">
                                            <p:txEl>
                                              <p:pRg st="8" end="8"/>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3"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100"/>
                                        <p:tgtEl>
                                          <p:spTgt spid="3">
                                            <p:txEl>
                                              <p:pRg st="10" end="10"/>
                                            </p:txEl>
                                          </p:spTgt>
                                        </p:tgtEl>
                                      </p:cBhvr>
                                    </p:animEffect>
                                    <p:anim calcmode="lin" valueType="num">
                                      <p:cBhvr>
                                        <p:cTn id="58" dur="4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9" dur="400" fill="hold"/>
                                        <p:tgtEl>
                                          <p:spTgt spid="3">
                                            <p:txEl>
                                              <p:pRg st="10" end="10"/>
                                            </p:txEl>
                                          </p:spTgt>
                                        </p:tgtEl>
                                        <p:attrNameLst>
                                          <p:attrName>ppt_y</p:attrName>
                                        </p:attrNameLst>
                                      </p:cBhvr>
                                      <p:tavLst>
                                        <p:tav tm="0">
                                          <p:val>
                                            <p:strVal val="#ppt_y+0.31"/>
                                          </p:val>
                                        </p:tav>
                                        <p:tav tm="100000">
                                          <p:val>
                                            <p:strVal val="#ppt_y+0.31"/>
                                          </p:val>
                                        </p:tav>
                                      </p:tavLst>
                                    </p:anim>
                                    <p:anim calcmode="lin" valueType="num">
                                      <p:cBhvr>
                                        <p:cTn id="60" dur="600" decel="50000" fill="hold">
                                          <p:stCondLst>
                                            <p:cond delay="400"/>
                                          </p:stCondLst>
                                        </p:cTn>
                                        <p:tgtEl>
                                          <p:spTgt spid="3">
                                            <p:txEl>
                                              <p:pRg st="10" end="1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1" dur="600" decel="50000" fill="hold">
                                          <p:stCondLst>
                                            <p:cond delay="400"/>
                                          </p:stCondLst>
                                        </p:cTn>
                                        <p:tgtEl>
                                          <p:spTgt spid="3">
                                            <p:txEl>
                                              <p:pRg st="10" end="1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750" y="404813"/>
            <a:ext cx="8183563" cy="835025"/>
          </a:xfrm>
        </p:spPr>
        <p:txBody>
          <a:bodyPr/>
          <a:lstStyle/>
          <a:p>
            <a:pPr algn="ctr" eaLnBrk="1" fontAlgn="auto" hangingPunct="1">
              <a:spcAft>
                <a:spcPts val="0"/>
              </a:spcAft>
              <a:defRPr/>
            </a:pPr>
            <a:r>
              <a:rPr lang="fr-FR" sz="4000" dirty="0" smtClean="0">
                <a:solidFill>
                  <a:schemeClr val="accent1">
                    <a:tint val="88000"/>
                    <a:satMod val="150000"/>
                  </a:schemeClr>
                </a:solidFill>
              </a:rPr>
              <a:t>Evolution de la retraite*</a:t>
            </a:r>
            <a:endParaRPr lang="fr-FR" sz="4000" dirty="0">
              <a:solidFill>
                <a:schemeClr val="accent1">
                  <a:tint val="88000"/>
                  <a:satMod val="150000"/>
                </a:schemeClr>
              </a:solidFill>
            </a:endParaRPr>
          </a:p>
        </p:txBody>
      </p:sp>
      <p:pic>
        <p:nvPicPr>
          <p:cNvPr id="1026" name="Picture 2"/>
          <p:cNvPicPr>
            <a:picLocks noGrp="1" noChangeAspect="1" noChangeArrowheads="1"/>
          </p:cNvPicPr>
          <p:nvPr>
            <p:ph idx="1"/>
          </p:nvPr>
        </p:nvPicPr>
        <p:blipFill>
          <a:blip r:embed="rId3" cstate="print"/>
          <a:srcRect/>
          <a:stretch>
            <a:fillRect/>
          </a:stretch>
        </p:blipFill>
        <p:spPr>
          <a:xfrm>
            <a:off x="539750" y="1412875"/>
            <a:ext cx="8091488" cy="4475163"/>
          </a:xfrm>
        </p:spPr>
      </p:pic>
      <p:sp>
        <p:nvSpPr>
          <p:cNvPr id="4" name="Rectangle 3"/>
          <p:cNvSpPr/>
          <p:nvPr/>
        </p:nvSpPr>
        <p:spPr>
          <a:xfrm>
            <a:off x="467544" y="6093296"/>
            <a:ext cx="2162773" cy="400110"/>
          </a:xfrm>
          <a:prstGeom prst="rect">
            <a:avLst/>
          </a:prstGeom>
          <a:noFill/>
        </p:spPr>
        <p:txBody>
          <a:bodyPr wrap="none">
            <a:spAutoFit/>
          </a:bodyPr>
          <a:lstStyle/>
          <a:p>
            <a:pPr algn="ctr" fontAlgn="auto">
              <a:spcBef>
                <a:spcPts val="0"/>
              </a:spcBef>
              <a:spcAft>
                <a:spcPts val="0"/>
              </a:spcAft>
              <a:defRPr/>
            </a:pPr>
            <a:r>
              <a:rPr lang="fr-FR" sz="2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n-lt"/>
                <a:cs typeface="+mn-cs"/>
              </a:rPr>
              <a:t>USR – CGT.35</a:t>
            </a:r>
          </a:p>
        </p:txBody>
      </p:sp>
      <p:sp>
        <p:nvSpPr>
          <p:cNvPr id="9221" name="ZoneTexte 4"/>
          <p:cNvSpPr txBox="1">
            <a:spLocks noChangeArrowheads="1"/>
          </p:cNvSpPr>
          <p:nvPr/>
        </p:nvSpPr>
        <p:spPr bwMode="auto">
          <a:xfrm>
            <a:off x="7092950" y="6092825"/>
            <a:ext cx="1582738" cy="307975"/>
          </a:xfrm>
          <a:prstGeom prst="rect">
            <a:avLst/>
          </a:prstGeom>
          <a:noFill/>
          <a:ln w="9525">
            <a:noFill/>
            <a:miter lim="800000"/>
            <a:headEnd/>
            <a:tailEnd/>
          </a:ln>
        </p:spPr>
        <p:txBody>
          <a:bodyPr>
            <a:spAutoFit/>
          </a:bodyPr>
          <a:lstStyle/>
          <a:p>
            <a:r>
              <a:rPr lang="fr-FR" sz="1400">
                <a:latin typeface="Verdana" pitchFamily="34" charset="0"/>
              </a:rPr>
              <a:t>Février 2013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diamond(in)">
                                      <p:cBhvr>
                                        <p:cTn id="12"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333375"/>
            <a:ext cx="8183562" cy="804863"/>
          </a:xfrm>
        </p:spPr>
        <p:txBody>
          <a:bodyPr/>
          <a:lstStyle/>
          <a:p>
            <a:pPr algn="ctr" eaLnBrk="1" fontAlgn="auto" hangingPunct="1">
              <a:spcAft>
                <a:spcPts val="0"/>
              </a:spcAft>
              <a:defRPr/>
            </a:pPr>
            <a:r>
              <a:rPr lang="fr-FR" sz="4000" dirty="0" smtClean="0">
                <a:solidFill>
                  <a:schemeClr val="accent1">
                    <a:tint val="88000"/>
                    <a:satMod val="150000"/>
                  </a:schemeClr>
                </a:solidFill>
              </a:rPr>
              <a:t>L’insupportable est atteint</a:t>
            </a:r>
            <a:endParaRPr lang="fr-FR" sz="4000" dirty="0">
              <a:solidFill>
                <a:schemeClr val="accent1">
                  <a:tint val="88000"/>
                  <a:satMod val="150000"/>
                </a:schemeClr>
              </a:solidFill>
            </a:endParaRPr>
          </a:p>
        </p:txBody>
      </p:sp>
      <p:sp>
        <p:nvSpPr>
          <p:cNvPr id="3" name="Espace réservé du contenu 2"/>
          <p:cNvSpPr>
            <a:spLocks noGrp="1"/>
          </p:cNvSpPr>
          <p:nvPr>
            <p:ph idx="1"/>
          </p:nvPr>
        </p:nvSpPr>
        <p:spPr>
          <a:xfrm>
            <a:off x="468313" y="1341438"/>
            <a:ext cx="8183562" cy="4187825"/>
          </a:xfrm>
        </p:spPr>
        <p:txBody>
          <a:bodyPr>
            <a:normAutofit fontScale="92500" lnSpcReduction="10000"/>
          </a:bodyPr>
          <a:lstStyle/>
          <a:p>
            <a:pPr marL="265176" indent="-265176" eaLnBrk="1" fontAlgn="auto" hangingPunct="1">
              <a:spcAft>
                <a:spcPts val="0"/>
              </a:spcAft>
              <a:buFont typeface="Wingdings 2"/>
              <a:buChar char=""/>
              <a:defRPr/>
            </a:pPr>
            <a:r>
              <a:rPr lang="fr-FR" dirty="0" smtClean="0"/>
              <a:t>La réalité d’aujourd’hui.</a:t>
            </a:r>
          </a:p>
          <a:p>
            <a:pPr marL="265176" indent="-265176" eaLnBrk="1" fontAlgn="auto" hangingPunct="1">
              <a:spcAft>
                <a:spcPts val="0"/>
              </a:spcAft>
              <a:buFont typeface="Wingdings 2"/>
              <a:buNone/>
              <a:defRPr/>
            </a:pPr>
            <a:endParaRPr lang="fr-FR" sz="800" dirty="0" smtClean="0"/>
          </a:p>
          <a:p>
            <a:pPr marL="265176" indent="-265176" eaLnBrk="1" fontAlgn="auto" hangingPunct="1">
              <a:spcAft>
                <a:spcPts val="0"/>
              </a:spcAft>
              <a:buFont typeface="Wingdings 2"/>
              <a:buChar char=""/>
              <a:defRPr/>
            </a:pPr>
            <a:r>
              <a:rPr lang="fr-FR" dirty="0" smtClean="0"/>
              <a:t>5 millions de retraités ont entre 800€ et </a:t>
            </a:r>
          </a:p>
          <a:p>
            <a:pPr marL="265176" indent="-265176" eaLnBrk="1" fontAlgn="auto" hangingPunct="1">
              <a:spcAft>
                <a:spcPts val="0"/>
              </a:spcAft>
              <a:buFont typeface="Wingdings 2" pitchFamily="18" charset="2"/>
              <a:buNone/>
              <a:defRPr/>
            </a:pPr>
            <a:r>
              <a:rPr lang="fr-FR" dirty="0" smtClean="0"/>
              <a:t>	1 100€ par mois.</a:t>
            </a:r>
          </a:p>
          <a:p>
            <a:pPr marL="265176" indent="-265176" eaLnBrk="1" fontAlgn="auto" hangingPunct="1">
              <a:spcAft>
                <a:spcPts val="0"/>
              </a:spcAft>
              <a:buFont typeface="Wingdings 2"/>
              <a:buChar char=""/>
              <a:defRPr/>
            </a:pPr>
            <a:endParaRPr lang="fr-FR" sz="800" dirty="0" smtClean="0"/>
          </a:p>
          <a:p>
            <a:pPr marL="265176" indent="-265176" eaLnBrk="1" fontAlgn="auto" hangingPunct="1">
              <a:spcAft>
                <a:spcPts val="0"/>
              </a:spcAft>
              <a:buFont typeface="Wingdings 2"/>
              <a:buChar char=""/>
              <a:defRPr/>
            </a:pPr>
            <a:r>
              <a:rPr lang="fr-FR" dirty="0" smtClean="0"/>
              <a:t>4,2 millions touchent le minimum contributif* soit 620,89€ .</a:t>
            </a:r>
          </a:p>
          <a:p>
            <a:pPr marL="265176" indent="-265176" eaLnBrk="1" fontAlgn="auto" hangingPunct="1">
              <a:spcAft>
                <a:spcPts val="0"/>
              </a:spcAft>
              <a:buFont typeface="Wingdings 2"/>
              <a:buChar char=""/>
              <a:defRPr/>
            </a:pPr>
            <a:endParaRPr lang="fr-FR" sz="800" dirty="0" smtClean="0"/>
          </a:p>
          <a:p>
            <a:pPr marL="265176" indent="-265176" eaLnBrk="1" fontAlgn="auto" hangingPunct="1">
              <a:spcAft>
                <a:spcPts val="0"/>
              </a:spcAft>
              <a:buFont typeface="Wingdings 2"/>
              <a:buChar char=""/>
              <a:defRPr/>
            </a:pPr>
            <a:r>
              <a:rPr lang="fr-FR" dirty="0" smtClean="0"/>
              <a:t>17% des retraités survivent avec moins de 600€</a:t>
            </a:r>
            <a:r>
              <a:rPr lang="fr-FR" sz="2400" dirty="0" smtClean="0"/>
              <a:t> </a:t>
            </a:r>
            <a:r>
              <a:rPr lang="fr-FR" dirty="0" smtClean="0"/>
              <a:t>par mois.</a:t>
            </a:r>
          </a:p>
          <a:p>
            <a:pPr marL="265176" indent="-265176" eaLnBrk="1" fontAlgn="auto" hangingPunct="1">
              <a:spcAft>
                <a:spcPts val="0"/>
              </a:spcAft>
              <a:buFont typeface="Wingdings 2"/>
              <a:buChar char=""/>
              <a:defRPr/>
            </a:pPr>
            <a:endParaRPr lang="fr-FR" sz="800" dirty="0" smtClean="0"/>
          </a:p>
          <a:p>
            <a:pPr marL="265176" indent="-265176" eaLnBrk="1" fontAlgn="auto" hangingPunct="1">
              <a:spcAft>
                <a:spcPts val="0"/>
              </a:spcAft>
              <a:buFont typeface="Wingdings 2"/>
              <a:buChar char=""/>
              <a:defRPr/>
            </a:pPr>
            <a:r>
              <a:rPr lang="fr-FR" dirty="0" smtClean="0"/>
              <a:t>16 millions de retraités vivent en dessous du seuil de pauvreté (954 €).</a:t>
            </a:r>
          </a:p>
          <a:p>
            <a:pPr marL="265176" indent="-265176" eaLnBrk="1" fontAlgn="auto" hangingPunct="1">
              <a:spcAft>
                <a:spcPts val="0"/>
              </a:spcAft>
              <a:buFont typeface="Wingdings 2"/>
              <a:buChar char=""/>
              <a:defRPr/>
            </a:pPr>
            <a:endParaRPr lang="fr-FR" dirty="0"/>
          </a:p>
        </p:txBody>
      </p:sp>
      <p:sp>
        <p:nvSpPr>
          <p:cNvPr id="4" name="Rectangle 3"/>
          <p:cNvSpPr/>
          <p:nvPr/>
        </p:nvSpPr>
        <p:spPr>
          <a:xfrm>
            <a:off x="467544" y="6093296"/>
            <a:ext cx="2162773" cy="400110"/>
          </a:xfrm>
          <a:prstGeom prst="rect">
            <a:avLst/>
          </a:prstGeom>
          <a:noFill/>
        </p:spPr>
        <p:txBody>
          <a:bodyPr wrap="none">
            <a:spAutoFit/>
          </a:bodyPr>
          <a:lstStyle/>
          <a:p>
            <a:pPr algn="ctr" fontAlgn="auto">
              <a:spcBef>
                <a:spcPts val="0"/>
              </a:spcBef>
              <a:spcAft>
                <a:spcPts val="0"/>
              </a:spcAft>
              <a:defRPr/>
            </a:pPr>
            <a:r>
              <a:rPr lang="fr-FR" sz="2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n-lt"/>
                <a:cs typeface="+mn-cs"/>
              </a:rPr>
              <a:t>USR – CGT.35</a:t>
            </a:r>
          </a:p>
        </p:txBody>
      </p:sp>
      <p:sp>
        <p:nvSpPr>
          <p:cNvPr id="10245" name="ZoneTexte 4"/>
          <p:cNvSpPr txBox="1">
            <a:spLocks noChangeArrowheads="1"/>
          </p:cNvSpPr>
          <p:nvPr/>
        </p:nvSpPr>
        <p:spPr bwMode="auto">
          <a:xfrm>
            <a:off x="7092950" y="6092825"/>
            <a:ext cx="1582738" cy="307975"/>
          </a:xfrm>
          <a:prstGeom prst="rect">
            <a:avLst/>
          </a:prstGeom>
          <a:noFill/>
          <a:ln w="9525">
            <a:noFill/>
            <a:miter lim="800000"/>
            <a:headEnd/>
            <a:tailEnd/>
          </a:ln>
        </p:spPr>
        <p:txBody>
          <a:bodyPr>
            <a:spAutoFit/>
          </a:bodyPr>
          <a:lstStyle/>
          <a:p>
            <a:r>
              <a:rPr lang="fr-FR" sz="1400">
                <a:latin typeface="Verdana" pitchFamily="34" charset="0"/>
              </a:rPr>
              <a:t>Février 2013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3"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
                                        <p:tgtEl>
                                          <p:spTgt spid="3">
                                            <p:txEl>
                                              <p:pRg st="0" end="0"/>
                                            </p:txEl>
                                          </p:spTgt>
                                        </p:tgtEl>
                                      </p:cBhvr>
                                    </p:animEffect>
                                    <p:anim calcmode="lin" valueType="num">
                                      <p:cBhvr>
                                        <p:cTn id="13"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5"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6"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
                                        <p:tgtEl>
                                          <p:spTgt spid="3">
                                            <p:txEl>
                                              <p:pRg st="2" end="2"/>
                                            </p:txEl>
                                          </p:spTgt>
                                        </p:tgtEl>
                                      </p:cBhvr>
                                    </p:animEffect>
                                    <p:anim calcmode="lin" valueType="num">
                                      <p:cBhvr>
                                        <p:cTn id="22"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24"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3" presetClass="entr" presetSubtype="0"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
                                        <p:tgtEl>
                                          <p:spTgt spid="3">
                                            <p:txEl>
                                              <p:pRg st="3" end="3"/>
                                            </p:txEl>
                                          </p:spTgt>
                                        </p:tgtEl>
                                      </p:cBhvr>
                                    </p:animEffect>
                                    <p:anim calcmode="lin" valueType="num">
                                      <p:cBhvr>
                                        <p:cTn id="31" dur="4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4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33" dur="600" decel="50000" fill="hold">
                                          <p:stCondLst>
                                            <p:cond delay="4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4" dur="600" decel="50000" fill="hold">
                                          <p:stCondLst>
                                            <p:cond delay="4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3"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
                                        <p:tgtEl>
                                          <p:spTgt spid="3">
                                            <p:txEl>
                                              <p:pRg st="5" end="5"/>
                                            </p:txEl>
                                          </p:spTgt>
                                        </p:tgtEl>
                                      </p:cBhvr>
                                    </p:animEffect>
                                    <p:anim calcmode="lin" valueType="num">
                                      <p:cBhvr>
                                        <p:cTn id="40" dur="4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400" fill="hold"/>
                                        <p:tgtEl>
                                          <p:spTgt spid="3">
                                            <p:txEl>
                                              <p:pRg st="5" end="5"/>
                                            </p:txEl>
                                          </p:spTgt>
                                        </p:tgtEl>
                                        <p:attrNameLst>
                                          <p:attrName>ppt_y</p:attrName>
                                        </p:attrNameLst>
                                      </p:cBhvr>
                                      <p:tavLst>
                                        <p:tav tm="0">
                                          <p:val>
                                            <p:strVal val="#ppt_y+0.31"/>
                                          </p:val>
                                        </p:tav>
                                        <p:tav tm="100000">
                                          <p:val>
                                            <p:strVal val="#ppt_y+0.31"/>
                                          </p:val>
                                        </p:tav>
                                      </p:tavLst>
                                    </p:anim>
                                    <p:anim calcmode="lin" valueType="num">
                                      <p:cBhvr>
                                        <p:cTn id="42" dur="600" decel="50000" fill="hold">
                                          <p:stCondLst>
                                            <p:cond delay="400"/>
                                          </p:stCondLst>
                                        </p:cTn>
                                        <p:tgtEl>
                                          <p:spTgt spid="3">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3" dur="600" decel="50000" fill="hold">
                                          <p:stCondLst>
                                            <p:cond delay="400"/>
                                          </p:stCondLst>
                                        </p:cTn>
                                        <p:tgtEl>
                                          <p:spTgt spid="3">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3" presetClass="entr" presetSubtype="0"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
                                        <p:tgtEl>
                                          <p:spTgt spid="3">
                                            <p:txEl>
                                              <p:pRg st="7" end="7"/>
                                            </p:txEl>
                                          </p:spTgt>
                                        </p:tgtEl>
                                      </p:cBhvr>
                                    </p:animEffect>
                                    <p:anim calcmode="lin" valueType="num">
                                      <p:cBhvr>
                                        <p:cTn id="49" dur="4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400" fill="hold"/>
                                        <p:tgtEl>
                                          <p:spTgt spid="3">
                                            <p:txEl>
                                              <p:pRg st="7" end="7"/>
                                            </p:txEl>
                                          </p:spTgt>
                                        </p:tgtEl>
                                        <p:attrNameLst>
                                          <p:attrName>ppt_y</p:attrName>
                                        </p:attrNameLst>
                                      </p:cBhvr>
                                      <p:tavLst>
                                        <p:tav tm="0">
                                          <p:val>
                                            <p:strVal val="#ppt_y+0.31"/>
                                          </p:val>
                                        </p:tav>
                                        <p:tav tm="100000">
                                          <p:val>
                                            <p:strVal val="#ppt_y+0.31"/>
                                          </p:val>
                                        </p:tav>
                                      </p:tavLst>
                                    </p:anim>
                                    <p:anim calcmode="lin" valueType="num">
                                      <p:cBhvr>
                                        <p:cTn id="51" dur="600" decel="50000" fill="hold">
                                          <p:stCondLst>
                                            <p:cond delay="400"/>
                                          </p:stCondLst>
                                        </p:cTn>
                                        <p:tgtEl>
                                          <p:spTgt spid="3">
                                            <p:txEl>
                                              <p:pRg st="7" end="7"/>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2" dur="600" decel="50000" fill="hold">
                                          <p:stCondLst>
                                            <p:cond delay="400"/>
                                          </p:stCondLst>
                                        </p:cTn>
                                        <p:tgtEl>
                                          <p:spTgt spid="3">
                                            <p:txEl>
                                              <p:pRg st="7" end="7"/>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3" presetClass="entr" presetSubtype="0"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100"/>
                                        <p:tgtEl>
                                          <p:spTgt spid="3">
                                            <p:txEl>
                                              <p:pRg st="9" end="9"/>
                                            </p:txEl>
                                          </p:spTgt>
                                        </p:tgtEl>
                                      </p:cBhvr>
                                    </p:animEffect>
                                    <p:anim calcmode="lin" valueType="num">
                                      <p:cBhvr>
                                        <p:cTn id="58" dur="4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9" dur="400" fill="hold"/>
                                        <p:tgtEl>
                                          <p:spTgt spid="3">
                                            <p:txEl>
                                              <p:pRg st="9" end="9"/>
                                            </p:txEl>
                                          </p:spTgt>
                                        </p:tgtEl>
                                        <p:attrNameLst>
                                          <p:attrName>ppt_y</p:attrName>
                                        </p:attrNameLst>
                                      </p:cBhvr>
                                      <p:tavLst>
                                        <p:tav tm="0">
                                          <p:val>
                                            <p:strVal val="#ppt_y+0.31"/>
                                          </p:val>
                                        </p:tav>
                                        <p:tav tm="100000">
                                          <p:val>
                                            <p:strVal val="#ppt_y+0.31"/>
                                          </p:val>
                                        </p:tav>
                                      </p:tavLst>
                                    </p:anim>
                                    <p:anim calcmode="lin" valueType="num">
                                      <p:cBhvr>
                                        <p:cTn id="60" dur="600" decel="50000" fill="hold">
                                          <p:stCondLst>
                                            <p:cond delay="400"/>
                                          </p:stCondLst>
                                        </p:cTn>
                                        <p:tgtEl>
                                          <p:spTgt spid="3">
                                            <p:txEl>
                                              <p:pRg st="9" end="9"/>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1" dur="600" decel="50000" fill="hold">
                                          <p:stCondLst>
                                            <p:cond delay="400"/>
                                          </p:stCondLst>
                                        </p:cTn>
                                        <p:tgtEl>
                                          <p:spTgt spid="3">
                                            <p:txEl>
                                              <p:pRg st="9" end="9"/>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288" y="549275"/>
            <a:ext cx="8183562" cy="877888"/>
          </a:xfrm>
        </p:spPr>
        <p:txBody>
          <a:bodyPr/>
          <a:lstStyle/>
          <a:p>
            <a:pPr algn="ctr" eaLnBrk="1" fontAlgn="auto" hangingPunct="1">
              <a:spcAft>
                <a:spcPts val="0"/>
              </a:spcAft>
              <a:defRPr/>
            </a:pPr>
            <a:r>
              <a:rPr lang="fr-FR" sz="4800" dirty="0" smtClean="0">
                <a:solidFill>
                  <a:schemeClr val="accent1">
                    <a:tint val="88000"/>
                    <a:satMod val="150000"/>
                  </a:schemeClr>
                </a:solidFill>
              </a:rPr>
              <a:t>Une fiscalité injuste </a:t>
            </a:r>
            <a:endParaRPr lang="fr-FR" sz="4800" dirty="0">
              <a:solidFill>
                <a:schemeClr val="accent1">
                  <a:tint val="88000"/>
                  <a:satMod val="150000"/>
                </a:schemeClr>
              </a:solidFill>
            </a:endParaRPr>
          </a:p>
        </p:txBody>
      </p:sp>
      <p:sp>
        <p:nvSpPr>
          <p:cNvPr id="3" name="Espace réservé du contenu 2"/>
          <p:cNvSpPr>
            <a:spLocks noGrp="1"/>
          </p:cNvSpPr>
          <p:nvPr>
            <p:ph idx="1"/>
          </p:nvPr>
        </p:nvSpPr>
        <p:spPr>
          <a:xfrm>
            <a:off x="468313" y="1484313"/>
            <a:ext cx="8183562" cy="4537075"/>
          </a:xfrm>
        </p:spPr>
        <p:txBody>
          <a:bodyPr>
            <a:normAutofit fontScale="77500" lnSpcReduction="20000"/>
          </a:bodyPr>
          <a:lstStyle/>
          <a:p>
            <a:pPr marL="265176" indent="-265176" eaLnBrk="1" fontAlgn="auto" hangingPunct="1">
              <a:spcAft>
                <a:spcPts val="0"/>
              </a:spcAft>
              <a:buFont typeface="Wingdings 2"/>
              <a:buChar char=""/>
              <a:defRPr/>
            </a:pPr>
            <a:r>
              <a:rPr lang="fr-FR" dirty="0" smtClean="0"/>
              <a:t>Dû au gel du barème de l’impôt sur le revenu</a:t>
            </a:r>
          </a:p>
          <a:p>
            <a:pPr marL="265176" indent="-265176" eaLnBrk="1" fontAlgn="auto" hangingPunct="1">
              <a:spcAft>
                <a:spcPts val="0"/>
              </a:spcAft>
              <a:buFont typeface="Wingdings 2"/>
              <a:buNone/>
              <a:defRPr/>
            </a:pPr>
            <a:endParaRPr lang="fr-FR" sz="700" dirty="0" smtClean="0"/>
          </a:p>
          <a:p>
            <a:pPr marL="265176" indent="-265176" eaLnBrk="1" fontAlgn="auto" hangingPunct="1">
              <a:spcAft>
                <a:spcPts val="0"/>
              </a:spcAft>
              <a:buFont typeface="Wingdings 2"/>
              <a:buChar char=""/>
              <a:defRPr/>
            </a:pPr>
            <a:r>
              <a:rPr lang="fr-FR" dirty="0" smtClean="0"/>
              <a:t>Avec la nouvelle contribution de 0,3% demandée aux retraités pour financer l’aide à l’autonomie.</a:t>
            </a:r>
          </a:p>
          <a:p>
            <a:pPr marL="265176" indent="-265176" eaLnBrk="1" fontAlgn="auto" hangingPunct="1">
              <a:spcAft>
                <a:spcPts val="0"/>
              </a:spcAft>
              <a:buFont typeface="Wingdings 2"/>
              <a:buNone/>
              <a:defRPr/>
            </a:pPr>
            <a:endParaRPr lang="fr-FR" sz="800" dirty="0" smtClean="0"/>
          </a:p>
          <a:p>
            <a:pPr marL="265176" indent="-265176" eaLnBrk="1" fontAlgn="auto" hangingPunct="1">
              <a:spcAft>
                <a:spcPts val="0"/>
              </a:spcAft>
              <a:buFont typeface="Wingdings 2"/>
              <a:buChar char=""/>
              <a:defRPr/>
            </a:pPr>
            <a:r>
              <a:rPr lang="fr-FR" i="1" dirty="0" smtClean="0"/>
              <a:t>Pour la CGT les prestations d’aide à l’autonomie doit-être financées par l’assurance maladie dans le cadre de la sécurité sociale.</a:t>
            </a:r>
          </a:p>
          <a:p>
            <a:pPr marL="265176" indent="-265176" eaLnBrk="1" fontAlgn="auto" hangingPunct="1">
              <a:spcAft>
                <a:spcPts val="0"/>
              </a:spcAft>
              <a:buFont typeface="Wingdings 2"/>
              <a:buNone/>
              <a:defRPr/>
            </a:pPr>
            <a:endParaRPr lang="fr-FR" sz="800" i="1" dirty="0" smtClean="0"/>
          </a:p>
          <a:p>
            <a:pPr marL="265176" indent="-265176" eaLnBrk="1" fontAlgn="auto" hangingPunct="1">
              <a:spcAft>
                <a:spcPts val="0"/>
              </a:spcAft>
              <a:buFont typeface="Wingdings 2"/>
              <a:buChar char=""/>
              <a:defRPr/>
            </a:pPr>
            <a:r>
              <a:rPr lang="fr-FR" dirty="0" smtClean="0"/>
              <a:t>A ces mesures , s’ajoutent des propositions tout aussi néfastes que nous rejetons comme:</a:t>
            </a:r>
          </a:p>
          <a:p>
            <a:pPr marL="265176" indent="-265176" eaLnBrk="1" fontAlgn="auto" hangingPunct="1">
              <a:spcAft>
                <a:spcPts val="0"/>
              </a:spcAft>
              <a:buFont typeface="Wingdings 2"/>
              <a:buNone/>
              <a:defRPr/>
            </a:pPr>
            <a:endParaRPr lang="fr-FR" sz="800" dirty="0" smtClean="0"/>
          </a:p>
          <a:p>
            <a:pPr marL="265176" indent="-265176" eaLnBrk="1" fontAlgn="auto" hangingPunct="1">
              <a:spcAft>
                <a:spcPts val="0"/>
              </a:spcAft>
              <a:buFontTx/>
              <a:buChar char="-"/>
              <a:defRPr/>
            </a:pPr>
            <a:r>
              <a:rPr lang="fr-FR" dirty="0" smtClean="0"/>
              <a:t>la suppression de l’abattement de 10% sur les revenus déclarés</a:t>
            </a:r>
          </a:p>
          <a:p>
            <a:pPr marL="265176" indent="-265176" eaLnBrk="1" fontAlgn="auto" hangingPunct="1">
              <a:spcAft>
                <a:spcPts val="0"/>
              </a:spcAft>
              <a:buFont typeface="Wingdings 2"/>
              <a:buNone/>
              <a:defRPr/>
            </a:pPr>
            <a:endParaRPr lang="fr-FR" sz="900" dirty="0" smtClean="0"/>
          </a:p>
          <a:p>
            <a:pPr marL="265176" indent="-265176" eaLnBrk="1" fontAlgn="auto" hangingPunct="1">
              <a:spcAft>
                <a:spcPts val="0"/>
              </a:spcAft>
              <a:buFontTx/>
              <a:buChar char="-"/>
              <a:defRPr/>
            </a:pPr>
            <a:r>
              <a:rPr lang="fr-FR" dirty="0" smtClean="0"/>
              <a:t>l’augmentation du taux de CSG de 6,6% à 7,5%  pour les retraités imposables et de 0% à 0,8% pour les non-imposables.</a:t>
            </a:r>
          </a:p>
          <a:p>
            <a:pPr marL="265176" indent="-265176" eaLnBrk="1" fontAlgn="auto" hangingPunct="1">
              <a:spcAft>
                <a:spcPts val="0"/>
              </a:spcAft>
              <a:buFontTx/>
              <a:buChar char="-"/>
              <a:defRPr/>
            </a:pPr>
            <a:endParaRPr lang="fr-FR" dirty="0" smtClean="0"/>
          </a:p>
          <a:p>
            <a:pPr marL="265176" indent="-265176" eaLnBrk="1" fontAlgn="auto" hangingPunct="1">
              <a:spcAft>
                <a:spcPts val="0"/>
              </a:spcAft>
              <a:buFont typeface="Wingdings 2"/>
              <a:buChar char=""/>
              <a:defRPr/>
            </a:pPr>
            <a:endParaRPr lang="fr-FR" i="1" dirty="0" smtClean="0"/>
          </a:p>
          <a:p>
            <a:pPr marL="265176" indent="-265176" eaLnBrk="1" fontAlgn="auto" hangingPunct="1">
              <a:spcAft>
                <a:spcPts val="0"/>
              </a:spcAft>
              <a:buFont typeface="Wingdings 2"/>
              <a:buChar char=""/>
              <a:defRPr/>
            </a:pPr>
            <a:endParaRPr lang="fr-FR" dirty="0"/>
          </a:p>
        </p:txBody>
      </p:sp>
      <p:sp>
        <p:nvSpPr>
          <p:cNvPr id="4" name="Rectangle 3"/>
          <p:cNvSpPr/>
          <p:nvPr/>
        </p:nvSpPr>
        <p:spPr>
          <a:xfrm>
            <a:off x="467544" y="6093296"/>
            <a:ext cx="2162773" cy="400110"/>
          </a:xfrm>
          <a:prstGeom prst="rect">
            <a:avLst/>
          </a:prstGeom>
          <a:noFill/>
        </p:spPr>
        <p:txBody>
          <a:bodyPr wrap="none">
            <a:spAutoFit/>
          </a:bodyPr>
          <a:lstStyle/>
          <a:p>
            <a:pPr algn="ctr" fontAlgn="auto">
              <a:spcBef>
                <a:spcPts val="0"/>
              </a:spcBef>
              <a:spcAft>
                <a:spcPts val="0"/>
              </a:spcAft>
              <a:defRPr/>
            </a:pPr>
            <a:r>
              <a:rPr lang="fr-FR" sz="2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n-lt"/>
                <a:cs typeface="+mn-cs"/>
              </a:rPr>
              <a:t>USR – CGT.35</a:t>
            </a:r>
          </a:p>
        </p:txBody>
      </p:sp>
      <p:sp>
        <p:nvSpPr>
          <p:cNvPr id="11269" name="ZoneTexte 4"/>
          <p:cNvSpPr txBox="1">
            <a:spLocks noChangeArrowheads="1"/>
          </p:cNvSpPr>
          <p:nvPr/>
        </p:nvSpPr>
        <p:spPr bwMode="auto">
          <a:xfrm>
            <a:off x="7092950" y="6092825"/>
            <a:ext cx="1582738" cy="307975"/>
          </a:xfrm>
          <a:prstGeom prst="rect">
            <a:avLst/>
          </a:prstGeom>
          <a:noFill/>
          <a:ln w="9525">
            <a:noFill/>
            <a:miter lim="800000"/>
            <a:headEnd/>
            <a:tailEnd/>
          </a:ln>
        </p:spPr>
        <p:txBody>
          <a:bodyPr>
            <a:spAutoFit/>
          </a:bodyPr>
          <a:lstStyle/>
          <a:p>
            <a:r>
              <a:rPr lang="fr-FR" sz="1400">
                <a:latin typeface="Verdana" pitchFamily="34" charset="0"/>
              </a:rPr>
              <a:t>Février 2013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3"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
                                        <p:tgtEl>
                                          <p:spTgt spid="3">
                                            <p:txEl>
                                              <p:pRg st="0" end="0"/>
                                            </p:txEl>
                                          </p:spTgt>
                                        </p:tgtEl>
                                      </p:cBhvr>
                                    </p:animEffect>
                                    <p:anim calcmode="lin" valueType="num">
                                      <p:cBhvr>
                                        <p:cTn id="13"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5"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6"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
                                        <p:tgtEl>
                                          <p:spTgt spid="3">
                                            <p:txEl>
                                              <p:pRg st="2" end="2"/>
                                            </p:txEl>
                                          </p:spTgt>
                                        </p:tgtEl>
                                      </p:cBhvr>
                                    </p:animEffect>
                                    <p:anim calcmode="lin" valueType="num">
                                      <p:cBhvr>
                                        <p:cTn id="22"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24"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3"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00"/>
                                        <p:tgtEl>
                                          <p:spTgt spid="3">
                                            <p:txEl>
                                              <p:pRg st="4" end="4"/>
                                            </p:txEl>
                                          </p:spTgt>
                                        </p:tgtEl>
                                      </p:cBhvr>
                                    </p:animEffect>
                                    <p:anim calcmode="lin" valueType="num">
                                      <p:cBhvr>
                                        <p:cTn id="31" dur="4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2" dur="400" fill="hold"/>
                                        <p:tgtEl>
                                          <p:spTgt spid="3">
                                            <p:txEl>
                                              <p:pRg st="4" end="4"/>
                                            </p:txEl>
                                          </p:spTgt>
                                        </p:tgtEl>
                                        <p:attrNameLst>
                                          <p:attrName>ppt_y</p:attrName>
                                        </p:attrNameLst>
                                      </p:cBhvr>
                                      <p:tavLst>
                                        <p:tav tm="0">
                                          <p:val>
                                            <p:strVal val="#ppt_y+0.31"/>
                                          </p:val>
                                        </p:tav>
                                        <p:tav tm="100000">
                                          <p:val>
                                            <p:strVal val="#ppt_y+0.31"/>
                                          </p:val>
                                        </p:tav>
                                      </p:tavLst>
                                    </p:anim>
                                    <p:anim calcmode="lin" valueType="num">
                                      <p:cBhvr>
                                        <p:cTn id="33" dur="600" decel="50000" fill="hold">
                                          <p:stCondLst>
                                            <p:cond delay="400"/>
                                          </p:stCondLst>
                                        </p:cTn>
                                        <p:tgtEl>
                                          <p:spTgt spid="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4" dur="600" decel="50000" fill="hold">
                                          <p:stCondLst>
                                            <p:cond delay="400"/>
                                          </p:stCondLst>
                                        </p:cTn>
                                        <p:tgtEl>
                                          <p:spTgt spid="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3"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
                                        <p:tgtEl>
                                          <p:spTgt spid="3">
                                            <p:txEl>
                                              <p:pRg st="6" end="6"/>
                                            </p:txEl>
                                          </p:spTgt>
                                        </p:tgtEl>
                                      </p:cBhvr>
                                    </p:animEffect>
                                    <p:anim calcmode="lin" valueType="num">
                                      <p:cBhvr>
                                        <p:cTn id="40" dur="4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400" fill="hold"/>
                                        <p:tgtEl>
                                          <p:spTgt spid="3">
                                            <p:txEl>
                                              <p:pRg st="6" end="6"/>
                                            </p:txEl>
                                          </p:spTgt>
                                        </p:tgtEl>
                                        <p:attrNameLst>
                                          <p:attrName>ppt_y</p:attrName>
                                        </p:attrNameLst>
                                      </p:cBhvr>
                                      <p:tavLst>
                                        <p:tav tm="0">
                                          <p:val>
                                            <p:strVal val="#ppt_y+0.31"/>
                                          </p:val>
                                        </p:tav>
                                        <p:tav tm="100000">
                                          <p:val>
                                            <p:strVal val="#ppt_y+0.31"/>
                                          </p:val>
                                        </p:tav>
                                      </p:tavLst>
                                    </p:anim>
                                    <p:anim calcmode="lin" valueType="num">
                                      <p:cBhvr>
                                        <p:cTn id="42" dur="600" decel="50000" fill="hold">
                                          <p:stCondLst>
                                            <p:cond delay="400"/>
                                          </p:stCondLst>
                                        </p:cTn>
                                        <p:tgtEl>
                                          <p:spTgt spid="3">
                                            <p:txEl>
                                              <p:pRg st="6" end="6"/>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3" dur="600" decel="50000" fill="hold">
                                          <p:stCondLst>
                                            <p:cond delay="400"/>
                                          </p:stCondLst>
                                        </p:cTn>
                                        <p:tgtEl>
                                          <p:spTgt spid="3">
                                            <p:txEl>
                                              <p:pRg st="6" end="6"/>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3" presetClass="entr" presetSubtype="0" fill="hold" grpId="0" nodeType="click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fade">
                                      <p:cBhvr>
                                        <p:cTn id="48" dur="100"/>
                                        <p:tgtEl>
                                          <p:spTgt spid="3">
                                            <p:txEl>
                                              <p:pRg st="8" end="8"/>
                                            </p:txEl>
                                          </p:spTgt>
                                        </p:tgtEl>
                                      </p:cBhvr>
                                    </p:animEffect>
                                    <p:anim calcmode="lin" valueType="num">
                                      <p:cBhvr>
                                        <p:cTn id="49" dur="4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0" dur="400" fill="hold"/>
                                        <p:tgtEl>
                                          <p:spTgt spid="3">
                                            <p:txEl>
                                              <p:pRg st="8" end="8"/>
                                            </p:txEl>
                                          </p:spTgt>
                                        </p:tgtEl>
                                        <p:attrNameLst>
                                          <p:attrName>ppt_y</p:attrName>
                                        </p:attrNameLst>
                                      </p:cBhvr>
                                      <p:tavLst>
                                        <p:tav tm="0">
                                          <p:val>
                                            <p:strVal val="#ppt_y+0.31"/>
                                          </p:val>
                                        </p:tav>
                                        <p:tav tm="100000">
                                          <p:val>
                                            <p:strVal val="#ppt_y+0.31"/>
                                          </p:val>
                                        </p:tav>
                                      </p:tavLst>
                                    </p:anim>
                                    <p:anim calcmode="lin" valueType="num">
                                      <p:cBhvr>
                                        <p:cTn id="51" dur="600" decel="50000" fill="hold">
                                          <p:stCondLst>
                                            <p:cond delay="400"/>
                                          </p:stCondLst>
                                        </p:cTn>
                                        <p:tgtEl>
                                          <p:spTgt spid="3">
                                            <p:txEl>
                                              <p:pRg st="8" end="8"/>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2" dur="600" decel="50000" fill="hold">
                                          <p:stCondLst>
                                            <p:cond delay="400"/>
                                          </p:stCondLst>
                                        </p:cTn>
                                        <p:tgtEl>
                                          <p:spTgt spid="3">
                                            <p:txEl>
                                              <p:pRg st="8" end="8"/>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3"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100"/>
                                        <p:tgtEl>
                                          <p:spTgt spid="3">
                                            <p:txEl>
                                              <p:pRg st="10" end="10"/>
                                            </p:txEl>
                                          </p:spTgt>
                                        </p:tgtEl>
                                      </p:cBhvr>
                                    </p:animEffect>
                                    <p:anim calcmode="lin" valueType="num">
                                      <p:cBhvr>
                                        <p:cTn id="58" dur="4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9" dur="400" fill="hold"/>
                                        <p:tgtEl>
                                          <p:spTgt spid="3">
                                            <p:txEl>
                                              <p:pRg st="10" end="10"/>
                                            </p:txEl>
                                          </p:spTgt>
                                        </p:tgtEl>
                                        <p:attrNameLst>
                                          <p:attrName>ppt_y</p:attrName>
                                        </p:attrNameLst>
                                      </p:cBhvr>
                                      <p:tavLst>
                                        <p:tav tm="0">
                                          <p:val>
                                            <p:strVal val="#ppt_y+0.31"/>
                                          </p:val>
                                        </p:tav>
                                        <p:tav tm="100000">
                                          <p:val>
                                            <p:strVal val="#ppt_y+0.31"/>
                                          </p:val>
                                        </p:tav>
                                      </p:tavLst>
                                    </p:anim>
                                    <p:anim calcmode="lin" valueType="num">
                                      <p:cBhvr>
                                        <p:cTn id="60" dur="600" decel="50000" fill="hold">
                                          <p:stCondLst>
                                            <p:cond delay="400"/>
                                          </p:stCondLst>
                                        </p:cTn>
                                        <p:tgtEl>
                                          <p:spTgt spid="3">
                                            <p:txEl>
                                              <p:pRg st="10" end="1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1" dur="600" decel="50000" fill="hold">
                                          <p:stCondLst>
                                            <p:cond delay="400"/>
                                          </p:stCondLst>
                                        </p:cTn>
                                        <p:tgtEl>
                                          <p:spTgt spid="3">
                                            <p:txEl>
                                              <p:pRg st="10" end="1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476250"/>
            <a:ext cx="8183562" cy="806450"/>
          </a:xfrm>
        </p:spPr>
        <p:txBody>
          <a:bodyPr/>
          <a:lstStyle/>
          <a:p>
            <a:pPr algn="ctr" eaLnBrk="1" fontAlgn="auto" hangingPunct="1">
              <a:spcAft>
                <a:spcPts val="0"/>
              </a:spcAft>
              <a:defRPr/>
            </a:pPr>
            <a:r>
              <a:rPr lang="fr-FR" sz="4400" dirty="0" smtClean="0">
                <a:solidFill>
                  <a:schemeClr val="accent1">
                    <a:tint val="88000"/>
                    <a:satMod val="150000"/>
                  </a:schemeClr>
                </a:solidFill>
              </a:rPr>
              <a:t>La santé menacée</a:t>
            </a:r>
            <a:endParaRPr lang="fr-FR" sz="4400" dirty="0">
              <a:solidFill>
                <a:schemeClr val="accent1">
                  <a:tint val="88000"/>
                  <a:satMod val="150000"/>
                </a:schemeClr>
              </a:solidFill>
            </a:endParaRPr>
          </a:p>
        </p:txBody>
      </p:sp>
      <p:sp>
        <p:nvSpPr>
          <p:cNvPr id="3" name="Espace réservé du contenu 2"/>
          <p:cNvSpPr>
            <a:spLocks noGrp="1"/>
          </p:cNvSpPr>
          <p:nvPr>
            <p:ph idx="1"/>
          </p:nvPr>
        </p:nvSpPr>
        <p:spPr>
          <a:xfrm>
            <a:off x="468313" y="1341438"/>
            <a:ext cx="8183562" cy="4679950"/>
          </a:xfrm>
        </p:spPr>
        <p:txBody>
          <a:bodyPr>
            <a:normAutofit lnSpcReduction="10000"/>
          </a:bodyPr>
          <a:lstStyle/>
          <a:p>
            <a:pPr marL="265176" indent="-265176" eaLnBrk="1" fontAlgn="auto" hangingPunct="1">
              <a:spcAft>
                <a:spcPts val="0"/>
              </a:spcAft>
              <a:buFont typeface="Wingdings 2"/>
              <a:buChar char=""/>
              <a:defRPr/>
            </a:pPr>
            <a:r>
              <a:rPr lang="fr-FR" dirty="0" smtClean="0"/>
              <a:t>L’accès aux soins est menacé. Faute d’argent plus de 14% des retraités renoncent à ce soigner.</a:t>
            </a:r>
          </a:p>
          <a:p>
            <a:pPr marL="265176" indent="-265176" eaLnBrk="1" fontAlgn="auto" hangingPunct="1">
              <a:spcAft>
                <a:spcPts val="0"/>
              </a:spcAft>
              <a:buFont typeface="Wingdings 2"/>
              <a:buChar char=""/>
              <a:defRPr/>
            </a:pPr>
            <a:r>
              <a:rPr lang="fr-FR" dirty="0" smtClean="0"/>
              <a:t>Une série de hausses provoque se renoncement:</a:t>
            </a:r>
          </a:p>
          <a:p>
            <a:pPr marL="548640" lvl="1" indent="-201168" eaLnBrk="1" fontAlgn="auto" hangingPunct="1">
              <a:spcAft>
                <a:spcPts val="0"/>
              </a:spcAft>
              <a:buFont typeface="Wingdings" pitchFamily="2" charset="2"/>
              <a:buChar char="§"/>
              <a:defRPr/>
            </a:pPr>
            <a:r>
              <a:rPr lang="fr-FR" dirty="0" smtClean="0"/>
              <a:t>Ticket modérateur.</a:t>
            </a:r>
          </a:p>
          <a:p>
            <a:pPr marL="548640" lvl="1" indent="-201168" eaLnBrk="1" fontAlgn="auto" hangingPunct="1">
              <a:spcAft>
                <a:spcPts val="0"/>
              </a:spcAft>
              <a:buFont typeface="Wingdings" pitchFamily="2" charset="2"/>
              <a:buChar char="§"/>
              <a:defRPr/>
            </a:pPr>
            <a:r>
              <a:rPr lang="fr-FR" dirty="0" smtClean="0"/>
              <a:t>Forfait hospitalier.</a:t>
            </a:r>
          </a:p>
          <a:p>
            <a:pPr marL="548640" lvl="1" indent="-201168" eaLnBrk="1" fontAlgn="auto" hangingPunct="1">
              <a:spcAft>
                <a:spcPts val="0"/>
              </a:spcAft>
              <a:buFont typeface="Wingdings" pitchFamily="2" charset="2"/>
              <a:buChar char="§"/>
              <a:defRPr/>
            </a:pPr>
            <a:r>
              <a:rPr lang="fr-FR" dirty="0" smtClean="0"/>
              <a:t>Dépassement d’honoraires.</a:t>
            </a:r>
          </a:p>
          <a:p>
            <a:pPr marL="548640" lvl="1" indent="-201168" eaLnBrk="1" fontAlgn="auto" hangingPunct="1">
              <a:spcAft>
                <a:spcPts val="0"/>
              </a:spcAft>
              <a:buFont typeface="Wingdings" pitchFamily="2" charset="2"/>
              <a:buChar char="§"/>
              <a:defRPr/>
            </a:pPr>
            <a:r>
              <a:rPr lang="fr-FR" dirty="0" smtClean="0"/>
              <a:t>Franchises médicales</a:t>
            </a:r>
          </a:p>
          <a:p>
            <a:pPr marL="548640" lvl="1" indent="-201168" eaLnBrk="1" fontAlgn="auto" hangingPunct="1">
              <a:spcAft>
                <a:spcPts val="0"/>
              </a:spcAft>
              <a:buFont typeface="Wingdings" pitchFamily="2" charset="2"/>
              <a:buChar char="§"/>
              <a:defRPr/>
            </a:pPr>
            <a:r>
              <a:rPr lang="fr-FR" dirty="0" smtClean="0"/>
              <a:t>inacceptable la discrimination contenue dans un projet d’un supplément de 10€ pour la consultation des plus de 85 ans</a:t>
            </a:r>
          </a:p>
          <a:p>
            <a:pPr marL="265176" indent="-265176" eaLnBrk="1" fontAlgn="auto" hangingPunct="1">
              <a:spcAft>
                <a:spcPts val="0"/>
              </a:spcAft>
              <a:buFont typeface="Wingdings 2"/>
              <a:buChar char=""/>
              <a:defRPr/>
            </a:pPr>
            <a:endParaRPr lang="fr-FR" dirty="0"/>
          </a:p>
        </p:txBody>
      </p:sp>
      <p:sp>
        <p:nvSpPr>
          <p:cNvPr id="4" name="Rectangle 3"/>
          <p:cNvSpPr/>
          <p:nvPr/>
        </p:nvSpPr>
        <p:spPr>
          <a:xfrm>
            <a:off x="467544" y="6093296"/>
            <a:ext cx="2162773" cy="400110"/>
          </a:xfrm>
          <a:prstGeom prst="rect">
            <a:avLst/>
          </a:prstGeom>
          <a:noFill/>
        </p:spPr>
        <p:txBody>
          <a:bodyPr wrap="none">
            <a:spAutoFit/>
          </a:bodyPr>
          <a:lstStyle/>
          <a:p>
            <a:pPr algn="ctr" fontAlgn="auto">
              <a:spcBef>
                <a:spcPts val="0"/>
              </a:spcBef>
              <a:spcAft>
                <a:spcPts val="0"/>
              </a:spcAft>
              <a:defRPr/>
            </a:pPr>
            <a:r>
              <a:rPr lang="fr-FR" sz="2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n-lt"/>
                <a:cs typeface="+mn-cs"/>
              </a:rPr>
              <a:t>USR – CGT.35</a:t>
            </a:r>
          </a:p>
        </p:txBody>
      </p:sp>
      <p:sp>
        <p:nvSpPr>
          <p:cNvPr id="12293" name="ZoneTexte 4"/>
          <p:cNvSpPr txBox="1">
            <a:spLocks noChangeArrowheads="1"/>
          </p:cNvSpPr>
          <p:nvPr/>
        </p:nvSpPr>
        <p:spPr bwMode="auto">
          <a:xfrm>
            <a:off x="7092950" y="6092825"/>
            <a:ext cx="1582738" cy="307975"/>
          </a:xfrm>
          <a:prstGeom prst="rect">
            <a:avLst/>
          </a:prstGeom>
          <a:noFill/>
          <a:ln w="9525">
            <a:noFill/>
            <a:miter lim="800000"/>
            <a:headEnd/>
            <a:tailEnd/>
          </a:ln>
        </p:spPr>
        <p:txBody>
          <a:bodyPr>
            <a:spAutoFit/>
          </a:bodyPr>
          <a:lstStyle/>
          <a:p>
            <a:r>
              <a:rPr lang="fr-FR" sz="1400">
                <a:latin typeface="Verdana" pitchFamily="34" charset="0"/>
              </a:rPr>
              <a:t>Février 2013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3"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
                                        <p:tgtEl>
                                          <p:spTgt spid="3">
                                            <p:txEl>
                                              <p:pRg st="0" end="0"/>
                                            </p:txEl>
                                          </p:spTgt>
                                        </p:tgtEl>
                                      </p:cBhvr>
                                    </p:animEffect>
                                    <p:anim calcmode="lin" valueType="num">
                                      <p:cBhvr>
                                        <p:cTn id="13"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5"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6"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3"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
                                        <p:tgtEl>
                                          <p:spTgt spid="3">
                                            <p:txEl>
                                              <p:pRg st="1" end="1"/>
                                            </p:txEl>
                                          </p:spTgt>
                                        </p:tgtEl>
                                      </p:cBhvr>
                                    </p:animEffect>
                                    <p:anim calcmode="lin" valueType="num">
                                      <p:cBhvr>
                                        <p:cTn id="22"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24"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0" presetClass="entr" presetSubtype="0" fill="hold" nodeType="clickEffect">
                                  <p:stCondLst>
                                    <p:cond delay="0"/>
                                  </p:stCondLst>
                                  <p:iterate type="lt">
                                    <p:tmPct val="10000"/>
                                  </p:iterate>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500"/>
                                        <p:tgtEl>
                                          <p:spTgt spid="3">
                                            <p:txEl>
                                              <p:pRg st="2" end="2"/>
                                            </p:txEl>
                                          </p:spTgt>
                                        </p:tgtEl>
                                      </p:cBhvr>
                                    </p:animEffect>
                                    <p:anim calcmode="lin" valueType="num">
                                      <p:cBhvr>
                                        <p:cTn id="31" dur="500" fill="hold"/>
                                        <p:tgtEl>
                                          <p:spTgt spid="3">
                                            <p:txEl>
                                              <p:pRg st="2" end="2"/>
                                            </p:txEl>
                                          </p:spTgt>
                                        </p:tgtEl>
                                        <p:attrNameLst>
                                          <p:attrName>ppt_x</p:attrName>
                                        </p:attrNameLst>
                                      </p:cBhvr>
                                      <p:tavLst>
                                        <p:tav tm="0">
                                          <p:val>
                                            <p:strVal val="#ppt_x-.1"/>
                                          </p:val>
                                        </p:tav>
                                        <p:tav tm="100000">
                                          <p:val>
                                            <p:strVal val="#ppt_x"/>
                                          </p:val>
                                        </p:tav>
                                      </p:tavLst>
                                    </p:anim>
                                    <p:anim calcmode="lin" valueType="num">
                                      <p:cBhvr>
                                        <p:cTn id="32"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0" presetClass="entr" presetSubtype="0" fill="hold" nodeType="clickEffect">
                                  <p:stCondLst>
                                    <p:cond delay="0"/>
                                  </p:stCondLst>
                                  <p:iterate type="lt">
                                    <p:tmPct val="10000"/>
                                  </p:iterate>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500"/>
                                        <p:tgtEl>
                                          <p:spTgt spid="3">
                                            <p:txEl>
                                              <p:pRg st="3" end="3"/>
                                            </p:txEl>
                                          </p:spTgt>
                                        </p:tgtEl>
                                      </p:cBhvr>
                                    </p:animEffect>
                                    <p:anim calcmode="lin" valueType="num">
                                      <p:cBhvr>
                                        <p:cTn id="38" dur="500" fill="hold"/>
                                        <p:tgtEl>
                                          <p:spTgt spid="3">
                                            <p:txEl>
                                              <p:pRg st="3" end="3"/>
                                            </p:txEl>
                                          </p:spTgt>
                                        </p:tgtEl>
                                        <p:attrNameLst>
                                          <p:attrName>ppt_x</p:attrName>
                                        </p:attrNameLst>
                                      </p:cBhvr>
                                      <p:tavLst>
                                        <p:tav tm="0">
                                          <p:val>
                                            <p:strVal val="#ppt_x-.1"/>
                                          </p:val>
                                        </p:tav>
                                        <p:tav tm="100000">
                                          <p:val>
                                            <p:strVal val="#ppt_x"/>
                                          </p:val>
                                        </p:tav>
                                      </p:tavLst>
                                    </p:anim>
                                    <p:anim calcmode="lin" valueType="num">
                                      <p:cBhvr>
                                        <p:cTn id="39"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0" presetClass="entr" presetSubtype="0" fill="hold" nodeType="clickEffect">
                                  <p:stCondLst>
                                    <p:cond delay="0"/>
                                  </p:stCondLst>
                                  <p:iterate type="lt">
                                    <p:tmPct val="10000"/>
                                  </p:iterate>
                                  <p:childTnLst>
                                    <p:set>
                                      <p:cBhvr>
                                        <p:cTn id="43" dur="1" fill="hold">
                                          <p:stCondLst>
                                            <p:cond delay="0"/>
                                          </p:stCondLst>
                                        </p:cTn>
                                        <p:tgtEl>
                                          <p:spTgt spid="3">
                                            <p:txEl>
                                              <p:pRg st="4" end="4"/>
                                            </p:txEl>
                                          </p:spTgt>
                                        </p:tgtEl>
                                        <p:attrNameLst>
                                          <p:attrName>style.visibility</p:attrName>
                                        </p:attrNameLst>
                                      </p:cBhvr>
                                      <p:to>
                                        <p:strVal val="visible"/>
                                      </p:to>
                                    </p:set>
                                    <p:animEffect transition="in" filter="fade">
                                      <p:cBhvr>
                                        <p:cTn id="44" dur="500"/>
                                        <p:tgtEl>
                                          <p:spTgt spid="3">
                                            <p:txEl>
                                              <p:pRg st="4" end="4"/>
                                            </p:txEl>
                                          </p:spTgt>
                                        </p:tgtEl>
                                      </p:cBhvr>
                                    </p:animEffect>
                                    <p:anim calcmode="lin" valueType="num">
                                      <p:cBhvr>
                                        <p:cTn id="45" dur="500" fill="hold"/>
                                        <p:tgtEl>
                                          <p:spTgt spid="3">
                                            <p:txEl>
                                              <p:pRg st="4" end="4"/>
                                            </p:txEl>
                                          </p:spTgt>
                                        </p:tgtEl>
                                        <p:attrNameLst>
                                          <p:attrName>ppt_x</p:attrName>
                                        </p:attrNameLst>
                                      </p:cBhvr>
                                      <p:tavLst>
                                        <p:tav tm="0">
                                          <p:val>
                                            <p:strVal val="#ppt_x-.1"/>
                                          </p:val>
                                        </p:tav>
                                        <p:tav tm="100000">
                                          <p:val>
                                            <p:strVal val="#ppt_x"/>
                                          </p:val>
                                        </p:tav>
                                      </p:tavLst>
                                    </p:anim>
                                    <p:anim calcmode="lin" valueType="num">
                                      <p:cBhvr>
                                        <p:cTn id="4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0" presetClass="entr" presetSubtype="0" fill="hold" nodeType="clickEffect">
                                  <p:stCondLst>
                                    <p:cond delay="0"/>
                                  </p:stCondLst>
                                  <p:iterate type="lt">
                                    <p:tmPct val="10000"/>
                                  </p:iterate>
                                  <p:childTnLst>
                                    <p:set>
                                      <p:cBhvr>
                                        <p:cTn id="50" dur="1" fill="hold">
                                          <p:stCondLst>
                                            <p:cond delay="0"/>
                                          </p:stCondLst>
                                        </p:cTn>
                                        <p:tgtEl>
                                          <p:spTgt spid="3">
                                            <p:txEl>
                                              <p:pRg st="5" end="5"/>
                                            </p:txEl>
                                          </p:spTgt>
                                        </p:tgtEl>
                                        <p:attrNameLst>
                                          <p:attrName>style.visibility</p:attrName>
                                        </p:attrNameLst>
                                      </p:cBhvr>
                                      <p:to>
                                        <p:strVal val="visible"/>
                                      </p:to>
                                    </p:set>
                                    <p:animEffect transition="in" filter="fade">
                                      <p:cBhvr>
                                        <p:cTn id="51" dur="500"/>
                                        <p:tgtEl>
                                          <p:spTgt spid="3">
                                            <p:txEl>
                                              <p:pRg st="5" end="5"/>
                                            </p:txEl>
                                          </p:spTgt>
                                        </p:tgtEl>
                                      </p:cBhvr>
                                    </p:animEffect>
                                    <p:anim calcmode="lin" valueType="num">
                                      <p:cBhvr>
                                        <p:cTn id="52" dur="500" fill="hold"/>
                                        <p:tgtEl>
                                          <p:spTgt spid="3">
                                            <p:txEl>
                                              <p:pRg st="5" end="5"/>
                                            </p:txEl>
                                          </p:spTgt>
                                        </p:tgtEl>
                                        <p:attrNameLst>
                                          <p:attrName>ppt_x</p:attrName>
                                        </p:attrNameLst>
                                      </p:cBhvr>
                                      <p:tavLst>
                                        <p:tav tm="0">
                                          <p:val>
                                            <p:strVal val="#ppt_x-.1"/>
                                          </p:val>
                                        </p:tav>
                                        <p:tav tm="100000">
                                          <p:val>
                                            <p:strVal val="#ppt_x"/>
                                          </p:val>
                                        </p:tav>
                                      </p:tavLst>
                                    </p:anim>
                                    <p:anim calcmode="lin" valueType="num">
                                      <p:cBhvr>
                                        <p:cTn id="53"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0" presetClass="entr" presetSubtype="0" fill="hold" nodeType="clickEffect">
                                  <p:stCondLst>
                                    <p:cond delay="0"/>
                                  </p:stCondLst>
                                  <p:iterate type="lt">
                                    <p:tmPct val="10000"/>
                                  </p:iterate>
                                  <p:childTnLst>
                                    <p:set>
                                      <p:cBhvr>
                                        <p:cTn id="57" dur="1" fill="hold">
                                          <p:stCondLst>
                                            <p:cond delay="0"/>
                                          </p:stCondLst>
                                        </p:cTn>
                                        <p:tgtEl>
                                          <p:spTgt spid="3">
                                            <p:txEl>
                                              <p:pRg st="6" end="6"/>
                                            </p:txEl>
                                          </p:spTgt>
                                        </p:tgtEl>
                                        <p:attrNameLst>
                                          <p:attrName>style.visibility</p:attrName>
                                        </p:attrNameLst>
                                      </p:cBhvr>
                                      <p:to>
                                        <p:strVal val="visible"/>
                                      </p:to>
                                    </p:set>
                                    <p:animEffect transition="in" filter="fade">
                                      <p:cBhvr>
                                        <p:cTn id="58" dur="500"/>
                                        <p:tgtEl>
                                          <p:spTgt spid="3">
                                            <p:txEl>
                                              <p:pRg st="6" end="6"/>
                                            </p:txEl>
                                          </p:spTgt>
                                        </p:tgtEl>
                                      </p:cBhvr>
                                    </p:animEffect>
                                    <p:anim calcmode="lin" valueType="num">
                                      <p:cBhvr>
                                        <p:cTn id="59" dur="500" fill="hold"/>
                                        <p:tgtEl>
                                          <p:spTgt spid="3">
                                            <p:txEl>
                                              <p:pRg st="6" end="6"/>
                                            </p:txEl>
                                          </p:spTgt>
                                        </p:tgtEl>
                                        <p:attrNameLst>
                                          <p:attrName>ppt_x</p:attrName>
                                        </p:attrNameLst>
                                      </p:cBhvr>
                                      <p:tavLst>
                                        <p:tav tm="0">
                                          <p:val>
                                            <p:strVal val="#ppt_x-.1"/>
                                          </p:val>
                                        </p:tav>
                                        <p:tav tm="100000">
                                          <p:val>
                                            <p:strVal val="#ppt_x"/>
                                          </p:val>
                                        </p:tav>
                                      </p:tavLst>
                                    </p:anim>
                                    <p:anim calcmode="lin" valueType="num">
                                      <p:cBhvr>
                                        <p:cTn id="60"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750" y="404813"/>
            <a:ext cx="8183563" cy="1152525"/>
          </a:xfrm>
        </p:spPr>
        <p:txBody>
          <a:bodyPr>
            <a:noAutofit/>
          </a:bodyPr>
          <a:lstStyle/>
          <a:p>
            <a:pPr algn="ctr" eaLnBrk="1" fontAlgn="auto" hangingPunct="1">
              <a:spcAft>
                <a:spcPts val="0"/>
              </a:spcAft>
              <a:defRPr/>
            </a:pPr>
            <a:r>
              <a:rPr lang="fr-FR" dirty="0" smtClean="0">
                <a:solidFill>
                  <a:schemeClr val="accent1">
                    <a:tint val="88000"/>
                    <a:satMod val="150000"/>
                  </a:schemeClr>
                </a:solidFill>
              </a:rPr>
              <a:t>Refusons toute baisse du pouvoir d’achat des retraités</a:t>
            </a:r>
            <a:endParaRPr lang="fr-FR" dirty="0">
              <a:solidFill>
                <a:schemeClr val="accent1">
                  <a:tint val="88000"/>
                  <a:satMod val="150000"/>
                </a:schemeClr>
              </a:solidFill>
            </a:endParaRPr>
          </a:p>
        </p:txBody>
      </p:sp>
      <p:sp>
        <p:nvSpPr>
          <p:cNvPr id="3" name="Espace réservé du contenu 2"/>
          <p:cNvSpPr>
            <a:spLocks noGrp="1"/>
          </p:cNvSpPr>
          <p:nvPr>
            <p:ph idx="1"/>
          </p:nvPr>
        </p:nvSpPr>
        <p:spPr>
          <a:xfrm>
            <a:off x="539750" y="1628775"/>
            <a:ext cx="8183563" cy="4187825"/>
          </a:xfrm>
        </p:spPr>
        <p:txBody>
          <a:bodyPr>
            <a:normAutofit fontScale="85000" lnSpcReduction="10000"/>
          </a:bodyPr>
          <a:lstStyle/>
          <a:p>
            <a:pPr marL="265176" indent="-265176" eaLnBrk="1" fontAlgn="auto" hangingPunct="1">
              <a:spcAft>
                <a:spcPts val="0"/>
              </a:spcAft>
              <a:buFont typeface="Wingdings 2"/>
              <a:buChar char=""/>
              <a:defRPr/>
            </a:pPr>
            <a:r>
              <a:rPr lang="fr-FR" dirty="0" smtClean="0"/>
              <a:t>En France, le capital a un coût qui joue contre le travail, l’emploi, qualifié et l’économie.</a:t>
            </a:r>
          </a:p>
          <a:p>
            <a:pPr marL="265176" indent="-265176" eaLnBrk="1" fontAlgn="auto" hangingPunct="1">
              <a:spcAft>
                <a:spcPts val="0"/>
              </a:spcAft>
              <a:buFont typeface="Wingdings 2"/>
              <a:buChar char=""/>
              <a:defRPr/>
            </a:pPr>
            <a:endParaRPr lang="fr-FR" sz="500" dirty="0" smtClean="0"/>
          </a:p>
          <a:p>
            <a:pPr marL="265176" indent="-265176" eaLnBrk="1" fontAlgn="auto" hangingPunct="1">
              <a:spcAft>
                <a:spcPts val="0"/>
              </a:spcAft>
              <a:buFont typeface="Wingdings 2"/>
              <a:buChar char=""/>
              <a:defRPr/>
            </a:pPr>
            <a:r>
              <a:rPr lang="fr-FR" dirty="0" smtClean="0"/>
              <a:t>En 30 ans, la masse salariale a été multipliée par 3,6 alors que la somme des dividendes versés aux actionnaires a été multipliée par 20.</a:t>
            </a:r>
          </a:p>
          <a:p>
            <a:pPr marL="265176" indent="-265176" eaLnBrk="1" fontAlgn="auto" hangingPunct="1">
              <a:spcAft>
                <a:spcPts val="0"/>
              </a:spcAft>
              <a:buFont typeface="Wingdings 2"/>
              <a:buChar char=""/>
              <a:defRPr/>
            </a:pPr>
            <a:endParaRPr lang="fr-FR" sz="500" dirty="0" smtClean="0"/>
          </a:p>
          <a:p>
            <a:pPr marL="265176" indent="-265176" eaLnBrk="1" fontAlgn="auto" hangingPunct="1">
              <a:spcAft>
                <a:spcPts val="0"/>
              </a:spcAft>
              <a:buFont typeface="Wingdings 2"/>
              <a:buChar char=""/>
              <a:defRPr/>
            </a:pPr>
            <a:r>
              <a:rPr lang="fr-FR" dirty="0" smtClean="0"/>
              <a:t>Depuis 1982 près de 1 600 Milliards d’€uros sont passés du salaire au profit dont 400 Milliards  de cotisations patronales.</a:t>
            </a:r>
          </a:p>
          <a:p>
            <a:pPr marL="265176" indent="-265176" eaLnBrk="1" fontAlgn="auto" hangingPunct="1">
              <a:spcAft>
                <a:spcPts val="0"/>
              </a:spcAft>
              <a:buFont typeface="Wingdings 2"/>
              <a:buChar char=""/>
              <a:defRPr/>
            </a:pPr>
            <a:endParaRPr lang="fr-FR" sz="500" dirty="0" smtClean="0"/>
          </a:p>
          <a:p>
            <a:pPr marL="265176" indent="-265176" eaLnBrk="1" fontAlgn="auto" hangingPunct="1">
              <a:spcAft>
                <a:spcPts val="0"/>
              </a:spcAft>
              <a:buFont typeface="Wingdings 2"/>
              <a:buChar char=""/>
              <a:defRPr/>
            </a:pPr>
            <a:r>
              <a:rPr lang="fr-FR" dirty="0" smtClean="0"/>
              <a:t>La dette de la sécurité sociale en 2010 s’élevait à 175 Milliards d’€uros</a:t>
            </a:r>
            <a:endParaRPr lang="fr-FR" dirty="0"/>
          </a:p>
        </p:txBody>
      </p:sp>
      <p:sp>
        <p:nvSpPr>
          <p:cNvPr id="4" name="Rectangle 3"/>
          <p:cNvSpPr/>
          <p:nvPr/>
        </p:nvSpPr>
        <p:spPr>
          <a:xfrm>
            <a:off x="467544" y="6093296"/>
            <a:ext cx="2162773" cy="400110"/>
          </a:xfrm>
          <a:prstGeom prst="rect">
            <a:avLst/>
          </a:prstGeom>
          <a:noFill/>
        </p:spPr>
        <p:txBody>
          <a:bodyPr wrap="none">
            <a:spAutoFit/>
          </a:bodyPr>
          <a:lstStyle/>
          <a:p>
            <a:pPr algn="ctr" fontAlgn="auto">
              <a:spcBef>
                <a:spcPts val="0"/>
              </a:spcBef>
              <a:spcAft>
                <a:spcPts val="0"/>
              </a:spcAft>
              <a:defRPr/>
            </a:pPr>
            <a:r>
              <a:rPr lang="fr-FR" sz="2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n-lt"/>
                <a:cs typeface="+mn-cs"/>
              </a:rPr>
              <a:t>USR – CGT.35</a:t>
            </a:r>
          </a:p>
        </p:txBody>
      </p:sp>
      <p:sp>
        <p:nvSpPr>
          <p:cNvPr id="13317" name="ZoneTexte 4"/>
          <p:cNvSpPr txBox="1">
            <a:spLocks noChangeArrowheads="1"/>
          </p:cNvSpPr>
          <p:nvPr/>
        </p:nvSpPr>
        <p:spPr bwMode="auto">
          <a:xfrm>
            <a:off x="7092950" y="6092825"/>
            <a:ext cx="1582738" cy="307975"/>
          </a:xfrm>
          <a:prstGeom prst="rect">
            <a:avLst/>
          </a:prstGeom>
          <a:noFill/>
          <a:ln w="9525">
            <a:noFill/>
            <a:miter lim="800000"/>
            <a:headEnd/>
            <a:tailEnd/>
          </a:ln>
        </p:spPr>
        <p:txBody>
          <a:bodyPr>
            <a:spAutoFit/>
          </a:bodyPr>
          <a:lstStyle/>
          <a:p>
            <a:r>
              <a:rPr lang="fr-FR" sz="1400">
                <a:latin typeface="Verdana" pitchFamily="34" charset="0"/>
              </a:rPr>
              <a:t>Février 2013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3"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
                                        <p:tgtEl>
                                          <p:spTgt spid="3">
                                            <p:txEl>
                                              <p:pRg st="0" end="0"/>
                                            </p:txEl>
                                          </p:spTgt>
                                        </p:tgtEl>
                                      </p:cBhvr>
                                    </p:animEffect>
                                    <p:anim calcmode="lin" valueType="num">
                                      <p:cBhvr>
                                        <p:cTn id="13"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5"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6"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
                                        <p:tgtEl>
                                          <p:spTgt spid="3">
                                            <p:txEl>
                                              <p:pRg st="2" end="2"/>
                                            </p:txEl>
                                          </p:spTgt>
                                        </p:tgtEl>
                                      </p:cBhvr>
                                    </p:animEffect>
                                    <p:anim calcmode="lin" valueType="num">
                                      <p:cBhvr>
                                        <p:cTn id="22"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24"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3"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00"/>
                                        <p:tgtEl>
                                          <p:spTgt spid="3">
                                            <p:txEl>
                                              <p:pRg st="4" end="4"/>
                                            </p:txEl>
                                          </p:spTgt>
                                        </p:tgtEl>
                                      </p:cBhvr>
                                    </p:animEffect>
                                    <p:anim calcmode="lin" valueType="num">
                                      <p:cBhvr>
                                        <p:cTn id="31" dur="4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2" dur="400" fill="hold"/>
                                        <p:tgtEl>
                                          <p:spTgt spid="3">
                                            <p:txEl>
                                              <p:pRg st="4" end="4"/>
                                            </p:txEl>
                                          </p:spTgt>
                                        </p:tgtEl>
                                        <p:attrNameLst>
                                          <p:attrName>ppt_y</p:attrName>
                                        </p:attrNameLst>
                                      </p:cBhvr>
                                      <p:tavLst>
                                        <p:tav tm="0">
                                          <p:val>
                                            <p:strVal val="#ppt_y+0.31"/>
                                          </p:val>
                                        </p:tav>
                                        <p:tav tm="100000">
                                          <p:val>
                                            <p:strVal val="#ppt_y+0.31"/>
                                          </p:val>
                                        </p:tav>
                                      </p:tavLst>
                                    </p:anim>
                                    <p:anim calcmode="lin" valueType="num">
                                      <p:cBhvr>
                                        <p:cTn id="33" dur="600" decel="50000" fill="hold">
                                          <p:stCondLst>
                                            <p:cond delay="400"/>
                                          </p:stCondLst>
                                        </p:cTn>
                                        <p:tgtEl>
                                          <p:spTgt spid="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4" dur="600" decel="50000" fill="hold">
                                          <p:stCondLst>
                                            <p:cond delay="400"/>
                                          </p:stCondLst>
                                        </p:cTn>
                                        <p:tgtEl>
                                          <p:spTgt spid="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3"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
                                        <p:tgtEl>
                                          <p:spTgt spid="3">
                                            <p:txEl>
                                              <p:pRg st="6" end="6"/>
                                            </p:txEl>
                                          </p:spTgt>
                                        </p:tgtEl>
                                      </p:cBhvr>
                                    </p:animEffect>
                                    <p:anim calcmode="lin" valueType="num">
                                      <p:cBhvr>
                                        <p:cTn id="40" dur="4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400" fill="hold"/>
                                        <p:tgtEl>
                                          <p:spTgt spid="3">
                                            <p:txEl>
                                              <p:pRg st="6" end="6"/>
                                            </p:txEl>
                                          </p:spTgt>
                                        </p:tgtEl>
                                        <p:attrNameLst>
                                          <p:attrName>ppt_y</p:attrName>
                                        </p:attrNameLst>
                                      </p:cBhvr>
                                      <p:tavLst>
                                        <p:tav tm="0">
                                          <p:val>
                                            <p:strVal val="#ppt_y+0.31"/>
                                          </p:val>
                                        </p:tav>
                                        <p:tav tm="100000">
                                          <p:val>
                                            <p:strVal val="#ppt_y+0.31"/>
                                          </p:val>
                                        </p:tav>
                                      </p:tavLst>
                                    </p:anim>
                                    <p:anim calcmode="lin" valueType="num">
                                      <p:cBhvr>
                                        <p:cTn id="42" dur="600" decel="50000" fill="hold">
                                          <p:stCondLst>
                                            <p:cond delay="400"/>
                                          </p:stCondLst>
                                        </p:cTn>
                                        <p:tgtEl>
                                          <p:spTgt spid="3">
                                            <p:txEl>
                                              <p:pRg st="6" end="6"/>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3" dur="600" decel="50000" fill="hold">
                                          <p:stCondLst>
                                            <p:cond delay="400"/>
                                          </p:stCondLst>
                                        </p:cTn>
                                        <p:tgtEl>
                                          <p:spTgt spid="3">
                                            <p:txEl>
                                              <p:pRg st="6" end="6"/>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404813"/>
            <a:ext cx="8183562" cy="661987"/>
          </a:xfrm>
        </p:spPr>
        <p:txBody>
          <a:bodyPr/>
          <a:lstStyle/>
          <a:p>
            <a:pPr algn="ctr" eaLnBrk="1" fontAlgn="auto" hangingPunct="1">
              <a:spcAft>
                <a:spcPts val="0"/>
              </a:spcAft>
              <a:defRPr/>
            </a:pPr>
            <a:r>
              <a:rPr lang="fr-FR" dirty="0" smtClean="0">
                <a:solidFill>
                  <a:schemeClr val="accent1">
                    <a:tint val="88000"/>
                    <a:satMod val="150000"/>
                  </a:schemeClr>
                </a:solidFill>
              </a:rPr>
              <a:t>Nos exigences revendicatives</a:t>
            </a:r>
            <a:endParaRPr lang="fr-FR" dirty="0">
              <a:solidFill>
                <a:schemeClr val="accent1">
                  <a:tint val="88000"/>
                  <a:satMod val="150000"/>
                </a:schemeClr>
              </a:solidFill>
            </a:endParaRPr>
          </a:p>
        </p:txBody>
      </p:sp>
      <p:sp>
        <p:nvSpPr>
          <p:cNvPr id="3" name="Espace réservé du contenu 2"/>
          <p:cNvSpPr>
            <a:spLocks noGrp="1"/>
          </p:cNvSpPr>
          <p:nvPr>
            <p:ph idx="1"/>
          </p:nvPr>
        </p:nvSpPr>
        <p:spPr>
          <a:xfrm>
            <a:off x="468313" y="1268413"/>
            <a:ext cx="8183562" cy="4608512"/>
          </a:xfrm>
        </p:spPr>
        <p:txBody>
          <a:bodyPr>
            <a:normAutofit fontScale="85000" lnSpcReduction="20000"/>
          </a:bodyPr>
          <a:lstStyle/>
          <a:p>
            <a:pPr marL="265176" indent="-265176" eaLnBrk="1" fontAlgn="auto" hangingPunct="1">
              <a:spcAft>
                <a:spcPts val="0"/>
              </a:spcAft>
              <a:buFont typeface="Wingdings 2"/>
              <a:buChar char=""/>
              <a:defRPr/>
            </a:pPr>
            <a:r>
              <a:rPr lang="fr-FR" dirty="0" smtClean="0"/>
              <a:t>Réforme du financement de la sécurité sociale.</a:t>
            </a:r>
          </a:p>
          <a:p>
            <a:pPr marL="265176" indent="-265176" eaLnBrk="1" fontAlgn="auto" hangingPunct="1">
              <a:spcAft>
                <a:spcPts val="0"/>
              </a:spcAft>
              <a:buFont typeface="Wingdings 2"/>
              <a:buChar char=""/>
              <a:defRPr/>
            </a:pPr>
            <a:endParaRPr lang="fr-FR" sz="500" dirty="0" smtClean="0"/>
          </a:p>
          <a:p>
            <a:pPr marL="265176" indent="-265176" eaLnBrk="1" fontAlgn="auto" hangingPunct="1">
              <a:spcAft>
                <a:spcPts val="0"/>
              </a:spcAft>
              <a:buFont typeface="Wingdings 2"/>
              <a:buChar char=""/>
              <a:defRPr/>
            </a:pPr>
            <a:r>
              <a:rPr lang="fr-FR" dirty="0" smtClean="0"/>
              <a:t>Les ressources affectées au financement de la sécu, doivent-être prélevées directement sur la richesse produite par le travail, dans l’entreprise.</a:t>
            </a:r>
          </a:p>
          <a:p>
            <a:pPr marL="265176" indent="-265176" eaLnBrk="1" fontAlgn="auto" hangingPunct="1">
              <a:spcAft>
                <a:spcPts val="0"/>
              </a:spcAft>
              <a:buFont typeface="Wingdings 2"/>
              <a:buChar char=""/>
              <a:defRPr/>
            </a:pPr>
            <a:endParaRPr lang="fr-FR" sz="500" dirty="0" smtClean="0"/>
          </a:p>
          <a:p>
            <a:pPr marL="265176" indent="-265176" eaLnBrk="1" fontAlgn="auto" hangingPunct="1">
              <a:spcAft>
                <a:spcPts val="0"/>
              </a:spcAft>
              <a:buFont typeface="Wingdings 2"/>
              <a:buChar char=""/>
              <a:defRPr/>
            </a:pPr>
            <a:r>
              <a:rPr lang="fr-FR" dirty="0" smtClean="0"/>
              <a:t>Ce financement doit-être augmenté.</a:t>
            </a:r>
          </a:p>
          <a:p>
            <a:pPr marL="548640" lvl="1" indent="-201168" eaLnBrk="1" fontAlgn="auto" hangingPunct="1">
              <a:spcAft>
                <a:spcPts val="0"/>
              </a:spcAft>
              <a:buFont typeface="Wingdings" pitchFamily="2" charset="2"/>
              <a:buChar char="§"/>
              <a:defRPr/>
            </a:pPr>
            <a:r>
              <a:rPr lang="fr-FR" dirty="0" smtClean="0"/>
              <a:t>En élargissant l’assiette des cotisations sociales aux revenus financiers des entreprises.</a:t>
            </a:r>
          </a:p>
          <a:p>
            <a:pPr marL="548640" lvl="1" indent="-201168" eaLnBrk="1" fontAlgn="auto" hangingPunct="1">
              <a:spcAft>
                <a:spcPts val="0"/>
              </a:spcAft>
              <a:buFont typeface="Wingdings" pitchFamily="2" charset="2"/>
              <a:buChar char="§"/>
              <a:defRPr/>
            </a:pPr>
            <a:r>
              <a:rPr lang="fr-FR" dirty="0" smtClean="0"/>
              <a:t>En supprimant les exonérations de cotisations sociales </a:t>
            </a:r>
            <a:r>
              <a:rPr lang="fr-FR" i="1" dirty="0" smtClean="0"/>
              <a:t>(30 milliards d’€ en 2011)</a:t>
            </a:r>
          </a:p>
          <a:p>
            <a:pPr marL="548640" lvl="1" indent="-201168" eaLnBrk="1" fontAlgn="auto" hangingPunct="1">
              <a:spcAft>
                <a:spcPts val="0"/>
              </a:spcAft>
              <a:buFont typeface="Wingdings" pitchFamily="2" charset="2"/>
              <a:buChar char="§"/>
              <a:defRPr/>
            </a:pPr>
            <a:r>
              <a:rPr lang="fr-FR" dirty="0" smtClean="0"/>
              <a:t>En soumettant à cotisation tous les éléments de rémunération,</a:t>
            </a:r>
            <a:r>
              <a:rPr lang="fr-FR" i="1" dirty="0" smtClean="0"/>
              <a:t> (primes, intéressement, participation)</a:t>
            </a:r>
          </a:p>
          <a:p>
            <a:pPr marL="548640" lvl="1" indent="-201168" eaLnBrk="1" fontAlgn="auto" hangingPunct="1">
              <a:spcAft>
                <a:spcPts val="0"/>
              </a:spcAft>
              <a:buFont typeface="Wingdings" pitchFamily="2" charset="2"/>
              <a:buChar char="§"/>
              <a:defRPr/>
            </a:pPr>
            <a:endParaRPr lang="fr-FR" sz="700" i="1" dirty="0" smtClean="0"/>
          </a:p>
          <a:p>
            <a:pPr marL="548640" lvl="1" indent="-201168" eaLnBrk="1" fontAlgn="auto" hangingPunct="1">
              <a:spcAft>
                <a:spcPts val="0"/>
              </a:spcAft>
              <a:buFont typeface="Verdana"/>
              <a:buNone/>
              <a:defRPr/>
            </a:pPr>
            <a:r>
              <a:rPr lang="fr-FR" sz="2800" dirty="0" smtClean="0"/>
              <a:t>	Le mode de calcul des cotisations doit favoriser la masse salariale</a:t>
            </a:r>
          </a:p>
        </p:txBody>
      </p:sp>
      <p:sp>
        <p:nvSpPr>
          <p:cNvPr id="4" name="Rectangle 3"/>
          <p:cNvSpPr/>
          <p:nvPr/>
        </p:nvSpPr>
        <p:spPr>
          <a:xfrm>
            <a:off x="467544" y="6093296"/>
            <a:ext cx="2162773" cy="400110"/>
          </a:xfrm>
          <a:prstGeom prst="rect">
            <a:avLst/>
          </a:prstGeom>
          <a:noFill/>
        </p:spPr>
        <p:txBody>
          <a:bodyPr wrap="none">
            <a:spAutoFit/>
          </a:bodyPr>
          <a:lstStyle/>
          <a:p>
            <a:pPr algn="ctr" fontAlgn="auto">
              <a:spcBef>
                <a:spcPts val="0"/>
              </a:spcBef>
              <a:spcAft>
                <a:spcPts val="0"/>
              </a:spcAft>
              <a:defRPr/>
            </a:pPr>
            <a:r>
              <a:rPr lang="fr-FR" sz="2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n-lt"/>
                <a:cs typeface="+mn-cs"/>
              </a:rPr>
              <a:t>USR – CGT.35</a:t>
            </a:r>
          </a:p>
        </p:txBody>
      </p:sp>
      <p:sp>
        <p:nvSpPr>
          <p:cNvPr id="14341" name="ZoneTexte 4"/>
          <p:cNvSpPr txBox="1">
            <a:spLocks noChangeArrowheads="1"/>
          </p:cNvSpPr>
          <p:nvPr/>
        </p:nvSpPr>
        <p:spPr bwMode="auto">
          <a:xfrm>
            <a:off x="7092950" y="6092825"/>
            <a:ext cx="1582738" cy="307975"/>
          </a:xfrm>
          <a:prstGeom prst="rect">
            <a:avLst/>
          </a:prstGeom>
          <a:noFill/>
          <a:ln w="9525">
            <a:noFill/>
            <a:miter lim="800000"/>
            <a:headEnd/>
            <a:tailEnd/>
          </a:ln>
        </p:spPr>
        <p:txBody>
          <a:bodyPr>
            <a:spAutoFit/>
          </a:bodyPr>
          <a:lstStyle/>
          <a:p>
            <a:r>
              <a:rPr lang="fr-FR" sz="1400">
                <a:latin typeface="Verdana" pitchFamily="34" charset="0"/>
              </a:rPr>
              <a:t>Février 2013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3"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
                                        <p:tgtEl>
                                          <p:spTgt spid="3">
                                            <p:txEl>
                                              <p:pRg st="0" end="0"/>
                                            </p:txEl>
                                          </p:spTgt>
                                        </p:tgtEl>
                                      </p:cBhvr>
                                    </p:animEffect>
                                    <p:anim calcmode="lin" valueType="num">
                                      <p:cBhvr>
                                        <p:cTn id="13"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5"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6"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
                                        <p:tgtEl>
                                          <p:spTgt spid="3">
                                            <p:txEl>
                                              <p:pRg st="2" end="2"/>
                                            </p:txEl>
                                          </p:spTgt>
                                        </p:tgtEl>
                                      </p:cBhvr>
                                    </p:animEffect>
                                    <p:anim calcmode="lin" valueType="num">
                                      <p:cBhvr>
                                        <p:cTn id="22"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24"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3" presetClass="entr" presetSubtype="0"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00"/>
                                        <p:tgtEl>
                                          <p:spTgt spid="3">
                                            <p:txEl>
                                              <p:pRg st="4" end="4"/>
                                            </p:txEl>
                                          </p:spTgt>
                                        </p:tgtEl>
                                      </p:cBhvr>
                                    </p:animEffect>
                                    <p:anim calcmode="lin" valueType="num">
                                      <p:cBhvr>
                                        <p:cTn id="31" dur="4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2" dur="400" fill="hold"/>
                                        <p:tgtEl>
                                          <p:spTgt spid="3">
                                            <p:txEl>
                                              <p:pRg st="4" end="4"/>
                                            </p:txEl>
                                          </p:spTgt>
                                        </p:tgtEl>
                                        <p:attrNameLst>
                                          <p:attrName>ppt_y</p:attrName>
                                        </p:attrNameLst>
                                      </p:cBhvr>
                                      <p:tavLst>
                                        <p:tav tm="0">
                                          <p:val>
                                            <p:strVal val="#ppt_y+0.31"/>
                                          </p:val>
                                        </p:tav>
                                        <p:tav tm="100000">
                                          <p:val>
                                            <p:strVal val="#ppt_y+0.31"/>
                                          </p:val>
                                        </p:tav>
                                      </p:tavLst>
                                    </p:anim>
                                    <p:anim calcmode="lin" valueType="num">
                                      <p:cBhvr>
                                        <p:cTn id="33" dur="600" decel="50000" fill="hold">
                                          <p:stCondLst>
                                            <p:cond delay="400"/>
                                          </p:stCondLst>
                                        </p:cTn>
                                        <p:tgtEl>
                                          <p:spTgt spid="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4" dur="600" decel="50000" fill="hold">
                                          <p:stCondLst>
                                            <p:cond delay="400"/>
                                          </p:stCondLst>
                                        </p:cTn>
                                        <p:tgtEl>
                                          <p:spTgt spid="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0" presetClass="entr" presetSubtype="0" fill="hold" nodeType="clickEffect">
                                  <p:stCondLst>
                                    <p:cond delay="0"/>
                                  </p:stCondLst>
                                  <p:iterate type="lt">
                                    <p:tmPct val="10000"/>
                                  </p:iterate>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500"/>
                                        <p:tgtEl>
                                          <p:spTgt spid="3">
                                            <p:txEl>
                                              <p:pRg st="5" end="5"/>
                                            </p:txEl>
                                          </p:spTgt>
                                        </p:tgtEl>
                                      </p:cBhvr>
                                    </p:animEffect>
                                    <p:anim calcmode="lin" valueType="num">
                                      <p:cBhvr>
                                        <p:cTn id="40" dur="500" fill="hold"/>
                                        <p:tgtEl>
                                          <p:spTgt spid="3">
                                            <p:txEl>
                                              <p:pRg st="5" end="5"/>
                                            </p:txEl>
                                          </p:spTgt>
                                        </p:tgtEl>
                                        <p:attrNameLst>
                                          <p:attrName>ppt_x</p:attrName>
                                        </p:attrNameLst>
                                      </p:cBhvr>
                                      <p:tavLst>
                                        <p:tav tm="0">
                                          <p:val>
                                            <p:strVal val="#ppt_x-.1"/>
                                          </p:val>
                                        </p:tav>
                                        <p:tav tm="100000">
                                          <p:val>
                                            <p:strVal val="#ppt_x"/>
                                          </p:val>
                                        </p:tav>
                                      </p:tavLst>
                                    </p:anim>
                                    <p:anim calcmode="lin" valueType="num">
                                      <p:cBhvr>
                                        <p:cTn id="41"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0" presetClass="entr" presetSubtype="0" fill="hold" nodeType="clickEffect">
                                  <p:stCondLst>
                                    <p:cond delay="0"/>
                                  </p:stCondLst>
                                  <p:iterate type="lt">
                                    <p:tmPct val="10000"/>
                                  </p:iterate>
                                  <p:childTnLst>
                                    <p:set>
                                      <p:cBhvr>
                                        <p:cTn id="45" dur="1" fill="hold">
                                          <p:stCondLst>
                                            <p:cond delay="0"/>
                                          </p:stCondLst>
                                        </p:cTn>
                                        <p:tgtEl>
                                          <p:spTgt spid="3">
                                            <p:txEl>
                                              <p:pRg st="6" end="6"/>
                                            </p:txEl>
                                          </p:spTgt>
                                        </p:tgtEl>
                                        <p:attrNameLst>
                                          <p:attrName>style.visibility</p:attrName>
                                        </p:attrNameLst>
                                      </p:cBhvr>
                                      <p:to>
                                        <p:strVal val="visible"/>
                                      </p:to>
                                    </p:set>
                                    <p:animEffect transition="in" filter="fade">
                                      <p:cBhvr>
                                        <p:cTn id="46" dur="500"/>
                                        <p:tgtEl>
                                          <p:spTgt spid="3">
                                            <p:txEl>
                                              <p:pRg st="6" end="6"/>
                                            </p:txEl>
                                          </p:spTgt>
                                        </p:tgtEl>
                                      </p:cBhvr>
                                    </p:animEffect>
                                    <p:anim calcmode="lin" valueType="num">
                                      <p:cBhvr>
                                        <p:cTn id="47" dur="500" fill="hold"/>
                                        <p:tgtEl>
                                          <p:spTgt spid="3">
                                            <p:txEl>
                                              <p:pRg st="6" end="6"/>
                                            </p:txEl>
                                          </p:spTgt>
                                        </p:tgtEl>
                                        <p:attrNameLst>
                                          <p:attrName>ppt_x</p:attrName>
                                        </p:attrNameLst>
                                      </p:cBhvr>
                                      <p:tavLst>
                                        <p:tav tm="0">
                                          <p:val>
                                            <p:strVal val="#ppt_x-.1"/>
                                          </p:val>
                                        </p:tav>
                                        <p:tav tm="100000">
                                          <p:val>
                                            <p:strVal val="#ppt_x"/>
                                          </p:val>
                                        </p:tav>
                                      </p:tavLst>
                                    </p:anim>
                                    <p:anim calcmode="lin" valueType="num">
                                      <p:cBhvr>
                                        <p:cTn id="4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0" presetClass="entr" presetSubtype="0" fill="hold" nodeType="clickEffect">
                                  <p:stCondLst>
                                    <p:cond delay="0"/>
                                  </p:stCondLst>
                                  <p:iterate type="lt">
                                    <p:tmPct val="10000"/>
                                  </p:iterate>
                                  <p:childTnLst>
                                    <p:set>
                                      <p:cBhvr>
                                        <p:cTn id="52" dur="1" fill="hold">
                                          <p:stCondLst>
                                            <p:cond delay="0"/>
                                          </p:stCondLst>
                                        </p:cTn>
                                        <p:tgtEl>
                                          <p:spTgt spid="3">
                                            <p:txEl>
                                              <p:pRg st="7" end="7"/>
                                            </p:txEl>
                                          </p:spTgt>
                                        </p:tgtEl>
                                        <p:attrNameLst>
                                          <p:attrName>style.visibility</p:attrName>
                                        </p:attrNameLst>
                                      </p:cBhvr>
                                      <p:to>
                                        <p:strVal val="visible"/>
                                      </p:to>
                                    </p:set>
                                    <p:animEffect transition="in" filter="fade">
                                      <p:cBhvr>
                                        <p:cTn id="53" dur="500"/>
                                        <p:tgtEl>
                                          <p:spTgt spid="3">
                                            <p:txEl>
                                              <p:pRg st="7" end="7"/>
                                            </p:txEl>
                                          </p:spTgt>
                                        </p:tgtEl>
                                      </p:cBhvr>
                                    </p:animEffect>
                                    <p:anim calcmode="lin" valueType="num">
                                      <p:cBhvr>
                                        <p:cTn id="54" dur="500" fill="hold"/>
                                        <p:tgtEl>
                                          <p:spTgt spid="3">
                                            <p:txEl>
                                              <p:pRg st="7" end="7"/>
                                            </p:txEl>
                                          </p:spTgt>
                                        </p:tgtEl>
                                        <p:attrNameLst>
                                          <p:attrName>ppt_x</p:attrName>
                                        </p:attrNameLst>
                                      </p:cBhvr>
                                      <p:tavLst>
                                        <p:tav tm="0">
                                          <p:val>
                                            <p:strVal val="#ppt_x-.1"/>
                                          </p:val>
                                        </p:tav>
                                        <p:tav tm="100000">
                                          <p:val>
                                            <p:strVal val="#ppt_x"/>
                                          </p:val>
                                        </p:tav>
                                      </p:tavLst>
                                    </p:anim>
                                    <p:anim calcmode="lin" valueType="num">
                                      <p:cBhvr>
                                        <p:cTn id="55"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3" presetClass="entr" presetSubtype="0" fill="hold" nodeType="clickEffect">
                                  <p:stCondLst>
                                    <p:cond delay="0"/>
                                  </p:stCondLst>
                                  <p:childTnLst>
                                    <p:set>
                                      <p:cBhvr>
                                        <p:cTn id="59" dur="1" fill="hold">
                                          <p:stCondLst>
                                            <p:cond delay="0"/>
                                          </p:stCondLst>
                                        </p:cTn>
                                        <p:tgtEl>
                                          <p:spTgt spid="3">
                                            <p:txEl>
                                              <p:pRg st="9" end="9"/>
                                            </p:txEl>
                                          </p:spTgt>
                                        </p:tgtEl>
                                        <p:attrNameLst>
                                          <p:attrName>style.visibility</p:attrName>
                                        </p:attrNameLst>
                                      </p:cBhvr>
                                      <p:to>
                                        <p:strVal val="visible"/>
                                      </p:to>
                                    </p:set>
                                    <p:animEffect transition="in" filter="fade">
                                      <p:cBhvr>
                                        <p:cTn id="60" dur="100"/>
                                        <p:tgtEl>
                                          <p:spTgt spid="3">
                                            <p:txEl>
                                              <p:pRg st="9" end="9"/>
                                            </p:txEl>
                                          </p:spTgt>
                                        </p:tgtEl>
                                      </p:cBhvr>
                                    </p:animEffect>
                                    <p:anim calcmode="lin" valueType="num">
                                      <p:cBhvr>
                                        <p:cTn id="61" dur="4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2" dur="400" fill="hold"/>
                                        <p:tgtEl>
                                          <p:spTgt spid="3">
                                            <p:txEl>
                                              <p:pRg st="9" end="9"/>
                                            </p:txEl>
                                          </p:spTgt>
                                        </p:tgtEl>
                                        <p:attrNameLst>
                                          <p:attrName>ppt_y</p:attrName>
                                        </p:attrNameLst>
                                      </p:cBhvr>
                                      <p:tavLst>
                                        <p:tav tm="0">
                                          <p:val>
                                            <p:strVal val="#ppt_y+0.31"/>
                                          </p:val>
                                        </p:tav>
                                        <p:tav tm="100000">
                                          <p:val>
                                            <p:strVal val="#ppt_y+0.31"/>
                                          </p:val>
                                        </p:tav>
                                      </p:tavLst>
                                    </p:anim>
                                    <p:anim calcmode="lin" valueType="num">
                                      <p:cBhvr>
                                        <p:cTn id="63" dur="600" decel="50000" fill="hold">
                                          <p:stCondLst>
                                            <p:cond delay="400"/>
                                          </p:stCondLst>
                                        </p:cTn>
                                        <p:tgtEl>
                                          <p:spTgt spid="3">
                                            <p:txEl>
                                              <p:pRg st="9" end="9"/>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4" dur="600" decel="50000" fill="hold">
                                          <p:stCondLst>
                                            <p:cond delay="400"/>
                                          </p:stCondLst>
                                        </p:cTn>
                                        <p:tgtEl>
                                          <p:spTgt spid="3">
                                            <p:txEl>
                                              <p:pRg st="9" end="9"/>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1453</TotalTime>
  <Words>2080</Words>
  <Application>Microsoft Office PowerPoint</Application>
  <PresentationFormat>Affichage à l'écran (4:3)</PresentationFormat>
  <Paragraphs>215</Paragraphs>
  <Slides>13</Slides>
  <Notes>13</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Aspect</vt:lpstr>
      <vt:lpstr>Campagne Pouvoir d’achat 2013</vt:lpstr>
      <vt:lpstr>La retraite = Du temps de travail libéré</vt:lpstr>
      <vt:lpstr>Les retraités, des Nantis ?</vt:lpstr>
      <vt:lpstr>Evolution de la retraite*</vt:lpstr>
      <vt:lpstr>L’insupportable est atteint</vt:lpstr>
      <vt:lpstr>Une fiscalité injuste </vt:lpstr>
      <vt:lpstr>La santé menacée</vt:lpstr>
      <vt:lpstr>Refusons toute baisse du pouvoir d’achat des retraités</vt:lpstr>
      <vt:lpstr>Nos exigences revendicatives</vt:lpstr>
      <vt:lpstr>Un système fiscal solidaire, plus juste et plus efficace</vt:lpstr>
      <vt:lpstr>Un droit à la retraite dès 60ans</vt:lpstr>
      <vt:lpstr>Pour les retraités nous exigeons</vt:lpstr>
      <vt:lpstr>Les retraités ne sont pas des moutons ils refusent d’être tondus. Nous voulons vivre dignement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Campagne Pouvoir d’achat 2013</dc:title>
  <dc:creator>LOUMIC</dc:creator>
  <cp:lastModifiedBy>LOUMIC</cp:lastModifiedBy>
  <cp:revision>159</cp:revision>
  <dcterms:created xsi:type="dcterms:W3CDTF">2013-02-08T17:18:26Z</dcterms:created>
  <dcterms:modified xsi:type="dcterms:W3CDTF">2013-02-25T22:20:00Z</dcterms:modified>
</cp:coreProperties>
</file>